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5447" r:id="rId3"/>
  </p:sldMasterIdLst>
  <p:notesMasterIdLst>
    <p:notesMasterId r:id="rId26"/>
  </p:notesMasterIdLst>
  <p:handoutMasterIdLst>
    <p:handoutMasterId r:id="rId27"/>
  </p:handoutMasterIdLst>
  <p:sldIdLst>
    <p:sldId id="2147480127" r:id="rId4"/>
    <p:sldId id="434" r:id="rId5"/>
    <p:sldId id="2147483423" r:id="rId6"/>
    <p:sldId id="2147482186" r:id="rId7"/>
    <p:sldId id="2147483412" r:id="rId8"/>
    <p:sldId id="2147483413" r:id="rId9"/>
    <p:sldId id="2147483378" r:id="rId10"/>
    <p:sldId id="2147483379" r:id="rId11"/>
    <p:sldId id="2147483380" r:id="rId12"/>
    <p:sldId id="2147483381" r:id="rId13"/>
    <p:sldId id="2147483382" r:id="rId14"/>
    <p:sldId id="2147482497" r:id="rId15"/>
    <p:sldId id="2147483386" r:id="rId16"/>
    <p:sldId id="2147483391" r:id="rId17"/>
    <p:sldId id="2147483392" r:id="rId18"/>
    <p:sldId id="2147483424" r:id="rId19"/>
    <p:sldId id="2147480129" r:id="rId20"/>
    <p:sldId id="2147483399" r:id="rId21"/>
    <p:sldId id="2147483410" r:id="rId22"/>
    <p:sldId id="2147483422" r:id="rId23"/>
    <p:sldId id="2147483411" r:id="rId24"/>
    <p:sldId id="2147480126" r:id="rId2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s" id="{6BEBC51B-B88B-4AE4-8478-0F95EE84F165}">
          <p14:sldIdLst>
            <p14:sldId id="2147480127"/>
            <p14:sldId id="434"/>
            <p14:sldId id="2147483423"/>
            <p14:sldId id="2147482186"/>
            <p14:sldId id="2147483412"/>
            <p14:sldId id="2147483413"/>
            <p14:sldId id="2147483378"/>
            <p14:sldId id="2147483379"/>
            <p14:sldId id="2147483380"/>
            <p14:sldId id="2147483381"/>
            <p14:sldId id="2147483382"/>
            <p14:sldId id="2147482497"/>
            <p14:sldId id="2147483386"/>
            <p14:sldId id="2147483391"/>
            <p14:sldId id="2147483392"/>
            <p14:sldId id="2147483424"/>
            <p14:sldId id="2147480129"/>
            <p14:sldId id="2147483399"/>
            <p14:sldId id="2147483410"/>
            <p14:sldId id="2147483422"/>
            <p14:sldId id="2147483411"/>
          </p14:sldIdLst>
        </p14:section>
        <p14:section name="CTA" id="{9946D97F-7976-434D-A7C5-F41CEA3EA6FE}">
          <p14:sldIdLst>
            <p14:sldId id="214748012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0C3F"/>
    <a:srgbClr val="7B17F8"/>
    <a:srgbClr val="B2A1E8"/>
    <a:srgbClr val="C914BA"/>
    <a:srgbClr val="B01EC5"/>
    <a:srgbClr val="403BDF"/>
    <a:srgbClr val="8D28CF"/>
    <a:srgbClr val="C316BA"/>
    <a:srgbClr val="9D25CA"/>
    <a:srgbClr val="8A19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26CF42-B305-3ADF-DDC4-DF5305947996}" v="16" dt="2024-08-20T00:56:30.2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50"/>
    <p:restoredTop sz="66040"/>
  </p:normalViewPr>
  <p:slideViewPr>
    <p:cSldViewPr snapToGrid="0">
      <p:cViewPr varScale="1">
        <p:scale>
          <a:sx n="73" d="100"/>
          <a:sy n="73" d="100"/>
        </p:scale>
        <p:origin x="1854" y="66"/>
      </p:cViewPr>
      <p:guideLst/>
    </p:cSldViewPr>
  </p:slideViewPr>
  <p:notesTextViewPr>
    <p:cViewPr>
      <p:scale>
        <a:sx n="1" d="1"/>
        <a:sy n="1" d="1"/>
      </p:scale>
      <p:origin x="0" y="0"/>
    </p:cViewPr>
  </p:notesTextViewPr>
  <p:notesViewPr>
    <p:cSldViewPr snapToGrid="0">
      <p:cViewPr varScale="1">
        <p:scale>
          <a:sx n="96" d="100"/>
          <a:sy n="96" d="100"/>
        </p:scale>
        <p:origin x="3696" y="17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notesMaster" Target="notesMasters/notesMaster1.xml"/><Relationship Id="rId3" Type="http://schemas.openxmlformats.org/officeDocument/2006/relationships/slideMaster" Target="slideMasters/slideMaster1.xml"/><Relationship Id="rId21" Type="http://schemas.openxmlformats.org/officeDocument/2006/relationships/slide" Target="slides/slide18.xml"/><Relationship Id="rId34" Type="http://schemas.microsoft.com/office/2018/10/relationships/authors" Target="author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11/20/2024 11:48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hdphoto1.wdp>
</file>

<file path=ppt/media/hdphoto2.wdp>
</file>

<file path=ppt/media/image1.png>
</file>

<file path=ppt/media/image10.jpeg>
</file>

<file path=ppt/media/image11.jp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png>
</file>

<file path=ppt/media/image23.gif>
</file>

<file path=ppt/media/image24.png>
</file>

<file path=ppt/media/image25.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11/20/2024 10:32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11/20/2024 1:22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022083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Finally, your models, data, and conversational interface all have to run in Microsoft 365. And we’ve totally modernized our chatbots to look and feel just like modern copilots in Teams. This means new features like streaming, citations, feedback loops, AI labels, and more. </a:t>
            </a:r>
            <a:r>
              <a:rPr lang="en-US" err="1"/>
              <a:t>Ayca</a:t>
            </a:r>
            <a:r>
              <a:rPr lang="en-US"/>
              <a:t> will demo some of that in a minute. </a:t>
            </a:r>
          </a:p>
        </p:txBody>
      </p:sp>
      <p:sp>
        <p:nvSpPr>
          <p:cNvPr id="4" name="Slide Number Placeholder 3"/>
          <p:cNvSpPr>
            <a:spLocks noGrp="1"/>
          </p:cNvSpPr>
          <p:nvPr>
            <p:ph type="sldNum" sz="quarter" idx="5"/>
          </p:nvPr>
        </p:nvSpPr>
        <p:spPr/>
        <p:txBody>
          <a:bodyPr/>
          <a:lstStyle/>
          <a:p>
            <a:fld id="{377A4A14-BED5-4093-A366-2B32FC7F81B6}" type="slidenum">
              <a:rPr lang="en-US" smtClean="0"/>
              <a:t>11</a:t>
            </a:fld>
            <a:endParaRPr lang="en-US"/>
          </a:p>
        </p:txBody>
      </p:sp>
    </p:spTree>
    <p:extLst>
      <p:ext uri="{BB962C8B-B14F-4D97-AF65-F5344CB8AC3E}">
        <p14:creationId xmlns:p14="http://schemas.microsoft.com/office/powerpoint/2010/main" val="2944497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spcBef>
                <a:spcPts val="0"/>
              </a:spcBef>
              <a:spcAft>
                <a:spcPts val="0"/>
              </a:spcAft>
              <a:buFont typeface="Arial" panose="020B0604020202020204" pitchFamily="34" charset="0"/>
              <a:buNone/>
            </a:pPr>
            <a:r>
              <a:rPr lang="en-US" sz="1200">
                <a:solidFill>
                  <a:srgbClr val="374151"/>
                </a:solidFill>
                <a:effectLst/>
                <a:latin typeface="Söhne"/>
              </a:rPr>
              <a:t>In Teams, we've had chatbot support right from the start, but building bots that felt natural to interact was always a challenge.</a:t>
            </a:r>
            <a:endParaRPr lang="en-US" sz="1200">
              <a:solidFill>
                <a:srgbClr val="374151"/>
              </a:solidFill>
              <a:effectLst/>
              <a:latin typeface="Calibri" panose="020F0502020204030204" pitchFamily="34" charset="0"/>
            </a:endParaRPr>
          </a:p>
          <a:p>
            <a:pPr rtl="0" fontAlgn="ctr">
              <a:spcBef>
                <a:spcPts val="0"/>
              </a:spcBef>
              <a:spcAft>
                <a:spcPts val="0"/>
              </a:spcAft>
              <a:buFont typeface="Arial" panose="020B0604020202020204" pitchFamily="34" charset="0"/>
              <a:buNone/>
            </a:pPr>
            <a:br>
              <a:rPr lang="en-US" sz="1200">
                <a:solidFill>
                  <a:srgbClr val="374151"/>
                </a:solidFill>
                <a:effectLst/>
                <a:latin typeface="Söhne"/>
              </a:rPr>
            </a:br>
            <a:r>
              <a:rPr lang="en-US" sz="1200">
                <a:solidFill>
                  <a:srgbClr val="374151"/>
                </a:solidFill>
                <a:effectLst/>
                <a:latin typeface="Söhne"/>
              </a:rPr>
              <a:t>Most bots relied on a limited list of declared commands, which felt primitive and restrictive, and users had to understand these to interact with your app’s skills. - NLP was incredibly complex and expensive. </a:t>
            </a:r>
            <a:endParaRPr lang="en-US" sz="1200">
              <a:solidFill>
                <a:srgbClr val="374151"/>
              </a:solidFill>
              <a:effectLst/>
              <a:latin typeface="Calibri" panose="020F0502020204030204" pitchFamily="34" charset="0"/>
            </a:endParaRPr>
          </a:p>
          <a:p>
            <a:endParaRPr lang="en-US"/>
          </a:p>
          <a:p>
            <a:endParaRPr lang="en-US"/>
          </a:p>
          <a:p>
            <a:endParaRPr lang="en-US"/>
          </a:p>
        </p:txBody>
      </p:sp>
      <p:sp>
        <p:nvSpPr>
          <p:cNvPr id="4" name="Slide Number Placeholder 3"/>
          <p:cNvSpPr>
            <a:spLocks noGrp="1"/>
          </p:cNvSpPr>
          <p:nvPr>
            <p:ph type="sldNum" sz="quarter" idx="5"/>
          </p:nvPr>
        </p:nvSpPr>
        <p:spPr/>
        <p:txBody>
          <a:bodyPr/>
          <a:lstStyle/>
          <a:p>
            <a:fld id="{377A4A14-BED5-4093-A366-2B32FC7F81B6}" type="slidenum">
              <a:rPr lang="en-US" smtClean="0"/>
              <a:t>12</a:t>
            </a:fld>
            <a:endParaRPr lang="en-US"/>
          </a:p>
        </p:txBody>
      </p:sp>
    </p:spTree>
    <p:extLst>
      <p:ext uri="{BB962C8B-B14F-4D97-AF65-F5344CB8AC3E}">
        <p14:creationId xmlns:p14="http://schemas.microsoft.com/office/powerpoint/2010/main" val="2868396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spcBef>
                <a:spcPts val="0"/>
              </a:spcBef>
              <a:spcAft>
                <a:spcPts val="0"/>
              </a:spcAft>
              <a:buFont typeface="Arial" panose="020B0604020202020204" pitchFamily="34" charset="0"/>
              <a:buNone/>
            </a:pPr>
            <a:r>
              <a:rPr lang="en-US" sz="1200">
                <a:solidFill>
                  <a:srgbClr val="374151"/>
                </a:solidFill>
                <a:effectLst/>
                <a:latin typeface="Söhne"/>
              </a:rPr>
              <a:t>You can now use the </a:t>
            </a:r>
            <a:r>
              <a:rPr lang="en-US" sz="1200" kern="100">
                <a:effectLst/>
                <a:latin typeface="Aptos" panose="020B0004020202020204" pitchFamily="34" charset="0"/>
                <a:ea typeface="Aptos" panose="020B0004020202020204" pitchFamily="34" charset="0"/>
                <a:cs typeface="Times New Roman" panose="02020603050405020304" pitchFamily="18" charset="0"/>
              </a:rPr>
              <a:t>Teams AI Library</a:t>
            </a:r>
            <a:r>
              <a:rPr lang="en-US" sz="1200">
                <a:solidFill>
                  <a:srgbClr val="374151"/>
                </a:solidFill>
                <a:effectLst/>
                <a:latin typeface="Söhne"/>
              </a:rPr>
              <a:t> to address these challenges and introduce the way to build copilots for M365.</a:t>
            </a:r>
            <a:endParaRPr lang="en-US" sz="1200">
              <a:solidFill>
                <a:srgbClr val="374151"/>
              </a:solidFill>
              <a:effectLst/>
              <a:latin typeface="Calibri" panose="020F0502020204030204" pitchFamily="34" charset="0"/>
            </a:endParaRPr>
          </a:p>
          <a:p>
            <a:pPr rtl="0" fontAlgn="ctr">
              <a:spcBef>
                <a:spcPts val="0"/>
              </a:spcBef>
              <a:spcAft>
                <a:spcPts val="0"/>
              </a:spcAft>
              <a:buFont typeface="Arial" panose="020B0604020202020204" pitchFamily="34" charset="0"/>
              <a:buNone/>
            </a:pPr>
            <a:br>
              <a:rPr lang="en-US" sz="1200">
                <a:solidFill>
                  <a:srgbClr val="374151"/>
                </a:solidFill>
                <a:effectLst/>
                <a:latin typeface="Söhne"/>
              </a:rPr>
            </a:br>
            <a:r>
              <a:rPr lang="en-US" sz="1200">
                <a:solidFill>
                  <a:srgbClr val="374151"/>
                </a:solidFill>
                <a:effectLst/>
                <a:latin typeface="Söhne"/>
              </a:rPr>
              <a:t>With the </a:t>
            </a:r>
            <a:r>
              <a:rPr lang="en-US" sz="1200" kern="100">
                <a:effectLst/>
                <a:latin typeface="Aptos" panose="020B0004020202020204" pitchFamily="34" charset="0"/>
                <a:ea typeface="Aptos" panose="020B0004020202020204" pitchFamily="34" charset="0"/>
                <a:cs typeface="Times New Roman" panose="02020603050405020304" pitchFamily="18" charset="0"/>
              </a:rPr>
              <a:t>AI Library</a:t>
            </a:r>
            <a:r>
              <a:rPr lang="en-US" sz="1200">
                <a:solidFill>
                  <a:srgbClr val="374151"/>
                </a:solidFill>
                <a:effectLst/>
                <a:latin typeface="Söhne"/>
              </a:rPr>
              <a:t>, your copilots can use language models to facilitate more natural conversational interactions with users, guiding that conversation into your apps skills.</a:t>
            </a:r>
            <a:endParaRPr lang="en-US" sz="1200">
              <a:solidFill>
                <a:srgbClr val="374151"/>
              </a:solidFill>
              <a:effectLst/>
              <a:latin typeface="Calibri" panose="020F0502020204030204" pitchFamily="34" charset="0"/>
            </a:endParaRPr>
          </a:p>
          <a:p>
            <a:pPr rtl="0" fontAlgn="ctr">
              <a:spcBef>
                <a:spcPts val="0"/>
              </a:spcBef>
              <a:spcAft>
                <a:spcPts val="0"/>
              </a:spcAft>
              <a:buFont typeface="Arial" panose="020B0604020202020204" pitchFamily="34" charset="0"/>
              <a:buNone/>
            </a:pPr>
            <a:br>
              <a:rPr lang="en-US" sz="1200">
                <a:solidFill>
                  <a:srgbClr val="374151"/>
                </a:solidFill>
                <a:effectLst/>
                <a:latin typeface="Söhne"/>
              </a:rPr>
            </a:br>
            <a:r>
              <a:rPr lang="en-US" sz="1200">
                <a:solidFill>
                  <a:srgbClr val="374151"/>
                </a:solidFill>
                <a:effectLst/>
                <a:latin typeface="Söhne"/>
              </a:rPr>
              <a:t>This means you can focus on writing your business logic, and allow Teams to handle the complexities of conversational bot development,</a:t>
            </a:r>
            <a:r>
              <a:rPr lang="en-US" sz="1200">
                <a:solidFill>
                  <a:srgbClr val="374151"/>
                </a:solidFill>
                <a:effectLst/>
                <a:latin typeface="Calibri" panose="020F0502020204030204" pitchFamily="34" charset="0"/>
              </a:rPr>
              <a:t> so you</a:t>
            </a:r>
            <a:r>
              <a:rPr lang="en-US" sz="1200">
                <a:solidFill>
                  <a:srgbClr val="374151"/>
                </a:solidFill>
                <a:effectLst/>
                <a:latin typeface="Söhne"/>
              </a:rPr>
              <a:t>, as developers, can easily extract and utilize user intent within your apps.</a:t>
            </a:r>
            <a:endParaRPr lang="en-US" sz="1200">
              <a:solidFill>
                <a:srgbClr val="374151"/>
              </a:solidFill>
              <a:effectLst/>
              <a:latin typeface="Calibri" panose="020F0502020204030204" pitchFamily="34" charset="0"/>
            </a:endParaRPr>
          </a:p>
          <a:p>
            <a:pPr rtl="0" fontAlgn="ctr">
              <a:spcBef>
                <a:spcPts val="0"/>
              </a:spcBef>
              <a:spcAft>
                <a:spcPts val="0"/>
              </a:spcAft>
              <a:buFont typeface="Arial" panose="020B0604020202020204" pitchFamily="34" charset="0"/>
              <a:buNone/>
            </a:pPr>
            <a:br>
              <a:rPr lang="en-US" sz="1200">
                <a:solidFill>
                  <a:srgbClr val="374151"/>
                </a:solidFill>
                <a:effectLst/>
                <a:latin typeface="Söhne"/>
              </a:rPr>
            </a:br>
            <a:r>
              <a:rPr lang="en-US" sz="1200">
                <a:solidFill>
                  <a:srgbClr val="374151"/>
                </a:solidFill>
                <a:effectLst/>
                <a:latin typeface="Söhne"/>
              </a:rPr>
              <a:t>Overall, this means the </a:t>
            </a:r>
            <a:r>
              <a:rPr lang="en-US" sz="1200" kern="100">
                <a:effectLst/>
                <a:latin typeface="Aptos" panose="020B0004020202020204" pitchFamily="34" charset="0"/>
                <a:ea typeface="Aptos" panose="020B0004020202020204" pitchFamily="34" charset="0"/>
                <a:cs typeface="Times New Roman" panose="02020603050405020304" pitchFamily="18" charset="0"/>
              </a:rPr>
              <a:t>Teams AI Library helps</a:t>
            </a:r>
            <a:r>
              <a:rPr lang="en-US" sz="1200">
                <a:solidFill>
                  <a:srgbClr val="374151"/>
                </a:solidFill>
                <a:effectLst/>
                <a:latin typeface="Söhne"/>
              </a:rPr>
              <a:t> you to create more intelligent and personalized experiences for your users. </a:t>
            </a:r>
            <a:endParaRPr lang="en-US"/>
          </a:p>
        </p:txBody>
      </p:sp>
      <p:sp>
        <p:nvSpPr>
          <p:cNvPr id="4" name="Slide Number Placeholder 3"/>
          <p:cNvSpPr>
            <a:spLocks noGrp="1"/>
          </p:cNvSpPr>
          <p:nvPr>
            <p:ph type="sldNum" sz="quarter" idx="5"/>
          </p:nvPr>
        </p:nvSpPr>
        <p:spPr/>
        <p:txBody>
          <a:bodyPr/>
          <a:lstStyle/>
          <a:p>
            <a:fld id="{377A4A14-BED5-4093-A366-2B32FC7F81B6}" type="slidenum">
              <a:rPr lang="en-US" smtClean="0"/>
              <a:t>13</a:t>
            </a:fld>
            <a:endParaRPr lang="en-US"/>
          </a:p>
        </p:txBody>
      </p:sp>
    </p:spTree>
    <p:extLst>
      <p:ext uri="{BB962C8B-B14F-4D97-AF65-F5344CB8AC3E}">
        <p14:creationId xmlns:p14="http://schemas.microsoft.com/office/powerpoint/2010/main" val="22099454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spcBef>
                <a:spcPts val="0"/>
              </a:spcBef>
              <a:spcAft>
                <a:spcPts val="0"/>
              </a:spcAft>
              <a:buFont typeface="Arial" panose="020B0604020202020204" pitchFamily="34" charset="0"/>
              <a:buNone/>
            </a:pPr>
            <a:r>
              <a:rPr lang="en-US" sz="1800">
                <a:solidFill>
                  <a:srgbClr val="374151"/>
                </a:solidFill>
                <a:effectLst/>
                <a:latin typeface="Söhne"/>
              </a:rPr>
              <a:t>The </a:t>
            </a:r>
            <a:r>
              <a:rPr lang="en-US" sz="1800" kern="100">
                <a:effectLst/>
                <a:latin typeface="Aptos" panose="020B0004020202020204" pitchFamily="34" charset="0"/>
                <a:ea typeface="Aptos" panose="020B0004020202020204" pitchFamily="34" charset="0"/>
                <a:cs typeface="Times New Roman" panose="02020603050405020304" pitchFamily="18" charset="0"/>
              </a:rPr>
              <a:t>AI Library</a:t>
            </a:r>
            <a:r>
              <a:rPr lang="en-US" sz="1800">
                <a:solidFill>
                  <a:srgbClr val="374151"/>
                </a:solidFill>
                <a:effectLst/>
                <a:latin typeface="Söhne"/>
              </a:rPr>
              <a:t> is a M365 interface to Large Language Models. Using techniques like prompt engineering you can add copilot like conversational experiences and built-in safety features, like moderation, can help make your copilot respond in an appropriate manner.</a:t>
            </a:r>
          </a:p>
          <a:p>
            <a:pPr rtl="0" fontAlgn="ctr">
              <a:spcBef>
                <a:spcPts val="0"/>
              </a:spcBef>
              <a:spcAft>
                <a:spcPts val="0"/>
              </a:spcAft>
              <a:buFont typeface="Arial" panose="020B0604020202020204" pitchFamily="34" charset="0"/>
              <a:buNone/>
            </a:pPr>
            <a:endParaRPr lang="en-US" sz="1800">
              <a:solidFill>
                <a:srgbClr val="374151"/>
              </a:solidFill>
              <a:effectLst/>
              <a:latin typeface="Söhne"/>
            </a:endParaRPr>
          </a:p>
          <a:p>
            <a:pPr rtl="0" fontAlgn="ctr">
              <a:spcBef>
                <a:spcPts val="0"/>
              </a:spcBef>
              <a:spcAft>
                <a:spcPts val="0"/>
              </a:spcAft>
              <a:buFont typeface="Arial" panose="020B0604020202020204" pitchFamily="34" charset="0"/>
              <a:buNone/>
            </a:pPr>
            <a:r>
              <a:rPr lang="en-US" sz="1800">
                <a:solidFill>
                  <a:srgbClr val="374151"/>
                </a:solidFill>
                <a:effectLst/>
                <a:latin typeface="Söhne"/>
              </a:rPr>
              <a:t>The library includes a planning engine that lets the model identify user intent and then maps that intent to actions that you implement.</a:t>
            </a:r>
          </a:p>
          <a:p>
            <a:pPr rtl="0" fontAlgn="ctr">
              <a:spcBef>
                <a:spcPts val="0"/>
              </a:spcBef>
              <a:spcAft>
                <a:spcPts val="0"/>
              </a:spcAft>
              <a:buFont typeface="Arial" panose="020B0604020202020204" pitchFamily="34" charset="0"/>
              <a:buNone/>
            </a:pPr>
            <a:endParaRPr lang="en-US" sz="1800">
              <a:solidFill>
                <a:srgbClr val="374151"/>
              </a:solidFill>
              <a:effectLst/>
              <a:latin typeface="Söhne"/>
            </a:endParaRPr>
          </a:p>
          <a:p>
            <a:pPr marL="0" marR="0" lvl="0" indent="0" algn="l" defTabSz="914400" rtl="0" eaLnBrk="1" fontAlgn="ctr" latinLnBrk="0" hangingPunct="1">
              <a:lnSpc>
                <a:spcPct val="100000"/>
              </a:lnSpc>
              <a:spcBef>
                <a:spcPts val="0"/>
              </a:spcBef>
              <a:spcAft>
                <a:spcPts val="0"/>
              </a:spcAft>
              <a:buClrTx/>
              <a:buSzTx/>
              <a:buFont typeface="Arial" panose="020B0604020202020204" pitchFamily="34" charset="0"/>
              <a:buNone/>
              <a:tabLst/>
              <a:defRPr/>
            </a:pPr>
            <a:r>
              <a:rPr lang="en-US" sz="1800">
                <a:solidFill>
                  <a:srgbClr val="374151"/>
                </a:solidFill>
                <a:effectLst/>
                <a:latin typeface="Söhne"/>
              </a:rPr>
              <a:t>There’s built-in support for both OpenAI and Azure OpenAI models, but you can easily add support for any model you choose…</a:t>
            </a:r>
          </a:p>
          <a:p>
            <a:pPr rtl="0" fontAlgn="ctr">
              <a:spcBef>
                <a:spcPts val="0"/>
              </a:spcBef>
              <a:spcAft>
                <a:spcPts val="0"/>
              </a:spcAft>
              <a:buFont typeface="Arial" panose="020B0604020202020204" pitchFamily="34" charset="0"/>
              <a:buNone/>
            </a:pPr>
            <a:endParaRPr lang="en-US" sz="1800">
              <a:solidFill>
                <a:srgbClr val="374151"/>
              </a:solidFill>
              <a:effectLst/>
              <a:latin typeface="Söhne"/>
            </a:endParaRP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11/20/2024 10:32 AM</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5355710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spcBef>
                <a:spcPts val="0"/>
              </a:spcBef>
              <a:spcAft>
                <a:spcPts val="0"/>
              </a:spcAft>
              <a:buFont typeface="Arial" panose="020B0604020202020204" pitchFamily="34" charset="0"/>
              <a:buNone/>
            </a:pPr>
            <a:r>
              <a:rPr lang="en-US" sz="1800">
                <a:solidFill>
                  <a:srgbClr val="374151"/>
                </a:solidFill>
                <a:effectLst/>
                <a:latin typeface="Söhne"/>
              </a:rPr>
              <a:t>There’s four steps to get started with the </a:t>
            </a:r>
            <a:r>
              <a:rPr lang="en-US" sz="1800" kern="100">
                <a:effectLst/>
                <a:latin typeface="Aptos" panose="020B0004020202020204" pitchFamily="34" charset="0"/>
                <a:ea typeface="Aptos" panose="020B0004020202020204" pitchFamily="34" charset="0"/>
                <a:cs typeface="Times New Roman" panose="02020603050405020304" pitchFamily="18" charset="0"/>
              </a:rPr>
              <a:t>AI Library</a:t>
            </a:r>
            <a:r>
              <a:rPr lang="en-US" sz="1800">
                <a:solidFill>
                  <a:srgbClr val="374151"/>
                </a:solidFill>
                <a:effectLst/>
                <a:latin typeface="Söhne"/>
              </a:rPr>
              <a:t>:</a:t>
            </a:r>
            <a:br>
              <a:rPr lang="en-US" sz="1800">
                <a:solidFill>
                  <a:srgbClr val="374151"/>
                </a:solidFill>
                <a:effectLst/>
                <a:latin typeface="Söhne"/>
              </a:rPr>
            </a:br>
            <a:endParaRPr lang="en-US" sz="1800">
              <a:solidFill>
                <a:srgbClr val="374151"/>
              </a:solidFill>
              <a:effectLst/>
              <a:latin typeface="Söhne"/>
            </a:endParaRPr>
          </a:p>
          <a:p>
            <a:pPr rtl="0" fontAlgn="ctr">
              <a:spcBef>
                <a:spcPts val="0"/>
              </a:spcBef>
              <a:spcAft>
                <a:spcPts val="0"/>
              </a:spcAft>
              <a:buFont typeface="Arial" panose="020B0604020202020204" pitchFamily="34" charset="0"/>
              <a:buNone/>
            </a:pPr>
            <a:r>
              <a:rPr lang="en-US" sz="1800">
                <a:solidFill>
                  <a:srgbClr val="374151"/>
                </a:solidFill>
                <a:effectLst/>
                <a:latin typeface="Söhne"/>
              </a:rPr>
              <a:t>1. You’ll start by scaffolding out the necessary AI components for your copilot. This will include importing the library into your project and configuring a few component settings.</a:t>
            </a:r>
          </a:p>
          <a:p>
            <a:pPr rtl="0" fontAlgn="ctr">
              <a:spcBef>
                <a:spcPts val="0"/>
              </a:spcBef>
              <a:spcAft>
                <a:spcPts val="0"/>
              </a:spcAft>
              <a:buFont typeface="+mj-lt"/>
              <a:buNone/>
            </a:pPr>
            <a:endParaRPr lang="en-US" sz="1800">
              <a:solidFill>
                <a:srgbClr val="374151"/>
              </a:solidFill>
              <a:effectLst/>
              <a:latin typeface="Calibri" panose="020F0502020204030204" pitchFamily="34" charset="0"/>
            </a:endParaRPr>
          </a:p>
          <a:p>
            <a:pPr rtl="0" fontAlgn="ctr">
              <a:spcBef>
                <a:spcPts val="0"/>
              </a:spcBef>
              <a:spcAft>
                <a:spcPts val="0"/>
              </a:spcAft>
              <a:buFont typeface="+mj-lt"/>
              <a:buNone/>
            </a:pPr>
            <a:r>
              <a:rPr lang="en-US" sz="1800">
                <a:solidFill>
                  <a:srgbClr val="374151"/>
                </a:solidFill>
                <a:effectLst/>
                <a:latin typeface="Calibri" panose="020F0502020204030204" pitchFamily="34" charset="0"/>
              </a:rPr>
              <a:t>2. Next, you’ll </a:t>
            </a:r>
            <a:r>
              <a:rPr lang="en-US" sz="1800">
                <a:solidFill>
                  <a:srgbClr val="374151"/>
                </a:solidFill>
                <a:effectLst/>
                <a:latin typeface="Söhne"/>
              </a:rPr>
              <a:t>create an Application object that represents your copilot within the M365 environment. This object will be used to handle incoming messages, process user input, and handle AI triggered actions.</a:t>
            </a:r>
          </a:p>
          <a:p>
            <a:pPr rtl="0" fontAlgn="ctr">
              <a:spcBef>
                <a:spcPts val="0"/>
              </a:spcBef>
              <a:spcAft>
                <a:spcPts val="0"/>
              </a:spcAft>
              <a:buFont typeface="+mj-lt"/>
              <a:buNone/>
            </a:pPr>
            <a:endParaRPr lang="en-US" sz="1800">
              <a:solidFill>
                <a:srgbClr val="374151"/>
              </a:solidFill>
              <a:effectLst/>
              <a:latin typeface="Calibri" panose="020F0502020204030204" pitchFamily="34" charset="0"/>
            </a:endParaRPr>
          </a:p>
          <a:p>
            <a:pPr rtl="0" fontAlgn="ctr">
              <a:spcBef>
                <a:spcPts val="0"/>
              </a:spcBef>
              <a:spcAft>
                <a:spcPts val="0"/>
              </a:spcAft>
              <a:buFont typeface="+mj-lt"/>
              <a:buNone/>
            </a:pPr>
            <a:r>
              <a:rPr lang="en-US" sz="1800">
                <a:solidFill>
                  <a:srgbClr val="374151"/>
                </a:solidFill>
                <a:effectLst/>
                <a:latin typeface="Calibri" panose="020F0502020204030204" pitchFamily="34" charset="0"/>
              </a:rPr>
              <a:t>3. Then you’ll create a prompt for your copilot. Prompts define the AI’s personality, it’s behavior, and inform the AI of the actions your copilot can perform.</a:t>
            </a:r>
          </a:p>
          <a:p>
            <a:pPr rtl="0" fontAlgn="ctr">
              <a:spcBef>
                <a:spcPts val="0"/>
              </a:spcBef>
              <a:spcAft>
                <a:spcPts val="0"/>
              </a:spcAft>
              <a:buFont typeface="+mj-lt"/>
              <a:buNone/>
            </a:pPr>
            <a:endParaRPr lang="en-US" sz="1800">
              <a:solidFill>
                <a:srgbClr val="374151"/>
              </a:solidFill>
              <a:effectLst/>
              <a:latin typeface="Calibri" panose="020F0502020204030204" pitchFamily="34" charset="0"/>
            </a:endParaRPr>
          </a:p>
          <a:p>
            <a:pPr rtl="0" fontAlgn="ctr">
              <a:spcBef>
                <a:spcPts val="0"/>
              </a:spcBef>
              <a:spcAft>
                <a:spcPts val="0"/>
              </a:spcAft>
              <a:buFont typeface="+mj-lt"/>
              <a:buNone/>
            </a:pPr>
            <a:r>
              <a:rPr lang="en-US" sz="1800">
                <a:solidFill>
                  <a:srgbClr val="374151"/>
                </a:solidFill>
                <a:effectLst/>
                <a:latin typeface="Calibri" panose="020F0502020204030204" pitchFamily="34" charset="0"/>
              </a:rPr>
              <a:t>4. Finally, you’ll implement your copilots actions – this is your business logic. Actions are the primary way your code interfaces with the AI components and the model. Actions can call external API’s, process data, or just generate appropriate responses.</a:t>
            </a: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11/20/2024 10:32 AM</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4891849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make it simpler to get started, you can use Teams Toolkit for Visual Studio. It’s a set of templates and tools to make building custom copilots and apps for Teams and across Microsoft 365 easier. It includes support for automating a lot of the setup, debugging, and provisioning to run your experiences in Teams. It includes project templates that use Teams AI Library to help you get started.</a:t>
            </a:r>
            <a:br>
              <a:rPr lang="en-US"/>
            </a:br>
            <a:br>
              <a:rPr lang="en-US"/>
            </a:br>
            <a:r>
              <a:rPr lang="en-US"/>
              <a:t>Now I will hand it over to </a:t>
            </a:r>
            <a:r>
              <a:rPr lang="en-US" err="1"/>
              <a:t>Ayca</a:t>
            </a:r>
            <a:r>
              <a:rPr lang="en-US"/>
              <a:t> so she can show you exactly what </a:t>
            </a:r>
            <a:r>
              <a:rPr lang="en-US" err="1"/>
              <a:t>Im</a:t>
            </a:r>
            <a:r>
              <a:rPr lang="en-US"/>
              <a:t> talking about in Visual Studio.</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11/20/2024 10:32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1631299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374151"/>
                </a:solidFill>
                <a:effectLst/>
                <a:latin typeface="Söhne"/>
              </a:rPr>
              <a:t>We’re launching a ton of new UX improvements for custom copilots in Teams. We’re calling this the “Powered by AI” kit, and all of it is available now in preview. This set of UX features makes your custom copilot look and feel like a Microsoft Copilot. </a:t>
            </a:r>
          </a:p>
          <a:p>
            <a:endParaRPr lang="en-US"/>
          </a:p>
        </p:txBody>
      </p:sp>
      <p:sp>
        <p:nvSpPr>
          <p:cNvPr id="4" name="Slide Number Placeholder 3"/>
          <p:cNvSpPr>
            <a:spLocks noGrp="1"/>
          </p:cNvSpPr>
          <p:nvPr>
            <p:ph type="sldNum" sz="quarter" idx="5"/>
          </p:nvPr>
        </p:nvSpPr>
        <p:spPr/>
        <p:txBody>
          <a:bodyPr/>
          <a:lstStyle/>
          <a:p>
            <a:fld id="{377A4A14-BED5-4093-A366-2B32FC7F81B6}" type="slidenum">
              <a:rPr lang="en-US" smtClean="0"/>
              <a:t>18</a:t>
            </a:fld>
            <a:endParaRPr lang="en-US"/>
          </a:p>
        </p:txBody>
      </p:sp>
    </p:spTree>
    <p:extLst>
      <p:ext uri="{BB962C8B-B14F-4D97-AF65-F5344CB8AC3E}">
        <p14:creationId xmlns:p14="http://schemas.microsoft.com/office/powerpoint/2010/main" val="17291086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broke apart each component of the copilot tech stack, from foundational models, to the Teams AI Library, to the huge array of new UX features on Teams. All of that together is a best-in-class solution for building and deploying your own custom copilot in Microsoft 365. </a:t>
            </a:r>
          </a:p>
        </p:txBody>
      </p:sp>
      <p:sp>
        <p:nvSpPr>
          <p:cNvPr id="4" name="Slide Number Placeholder 3"/>
          <p:cNvSpPr>
            <a:spLocks noGrp="1"/>
          </p:cNvSpPr>
          <p:nvPr>
            <p:ph type="sldNum" sz="quarter" idx="5"/>
          </p:nvPr>
        </p:nvSpPr>
        <p:spPr/>
        <p:txBody>
          <a:bodyPr/>
          <a:lstStyle/>
          <a:p>
            <a:fld id="{377A4A14-BED5-4093-A366-2B32FC7F81B6}" type="slidenum">
              <a:rPr lang="en-US" smtClean="0"/>
              <a:t>19</a:t>
            </a:fld>
            <a:endParaRPr lang="en-US"/>
          </a:p>
        </p:txBody>
      </p:sp>
    </p:spTree>
    <p:extLst>
      <p:ext uri="{BB962C8B-B14F-4D97-AF65-F5344CB8AC3E}">
        <p14:creationId xmlns:p14="http://schemas.microsoft.com/office/powerpoint/2010/main" val="29138528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If you want to get started, Try Teams Toolkit and the AI Library today. </a:t>
            </a:r>
          </a:p>
        </p:txBody>
      </p:sp>
      <p:sp>
        <p:nvSpPr>
          <p:cNvPr id="4" name="Slide Number Placeholder 3"/>
          <p:cNvSpPr>
            <a:spLocks noGrp="1"/>
          </p:cNvSpPr>
          <p:nvPr>
            <p:ph type="sldNum" sz="quarter" idx="5"/>
          </p:nvPr>
        </p:nvSpPr>
        <p:spPr/>
        <p:txBody>
          <a:bodyPr/>
          <a:lstStyle/>
          <a:p>
            <a:fld id="{377A4A14-BED5-4093-A366-2B32FC7F81B6}" type="slidenum">
              <a:rPr lang="en-US" smtClean="0"/>
              <a:t>20</a:t>
            </a:fld>
            <a:endParaRPr lang="en-US"/>
          </a:p>
        </p:txBody>
      </p:sp>
    </p:spTree>
    <p:extLst>
      <p:ext uri="{BB962C8B-B14F-4D97-AF65-F5344CB8AC3E}">
        <p14:creationId xmlns:p14="http://schemas.microsoft.com/office/powerpoint/2010/main" val="14485391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And for more, I’ll pause here to let you take a picture and visit these resources. In particular, we have three hands on labs where you can do your best John Miller impression and build your own copilot from scratch. </a:t>
            </a:r>
          </a:p>
          <a:p>
            <a:endParaRPr lang="en-US"/>
          </a:p>
        </p:txBody>
      </p:sp>
      <p:sp>
        <p:nvSpPr>
          <p:cNvPr id="4" name="Slide Number Placeholder 3"/>
          <p:cNvSpPr>
            <a:spLocks noGrp="1"/>
          </p:cNvSpPr>
          <p:nvPr>
            <p:ph type="sldNum" sz="quarter" idx="5"/>
          </p:nvPr>
        </p:nvSpPr>
        <p:spPr/>
        <p:txBody>
          <a:bodyPr/>
          <a:lstStyle/>
          <a:p>
            <a:fld id="{377A4A14-BED5-4093-A366-2B32FC7F81B6}" type="slidenum">
              <a:rPr lang="en-US" smtClean="0"/>
              <a:t>21</a:t>
            </a:fld>
            <a:endParaRPr lang="en-US"/>
          </a:p>
        </p:txBody>
      </p:sp>
    </p:spTree>
    <p:extLst>
      <p:ext uri="{BB962C8B-B14F-4D97-AF65-F5344CB8AC3E}">
        <p14:creationId xmlns:p14="http://schemas.microsoft.com/office/powerpoint/2010/main" val="750548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11/20/2024 1:24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1719935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11/20/2024 10:32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126673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4375" y="1160463"/>
            <a:ext cx="5575300" cy="3136900"/>
          </a:xfrm>
        </p:spPr>
      </p:sp>
      <p:sp>
        <p:nvSpPr>
          <p:cNvPr id="3" name="Notes Placeholder 2"/>
          <p:cNvSpPr>
            <a:spLocks noGrp="1"/>
          </p:cNvSpPr>
          <p:nvPr>
            <p:ph type="body" idx="1"/>
          </p:nvPr>
        </p:nvSpPr>
        <p:spPr/>
        <p:txBody>
          <a:bodyPr/>
          <a:lstStyle/>
          <a:p>
            <a:pPr marL="174570" marR="0" lvl="0" indent="-174570" algn="l" defTabSz="914400" rtl="0" eaLnBrk="1" fontAlgn="auto" latinLnBrk="0" hangingPunct="1">
              <a:lnSpc>
                <a:spcPct val="100000"/>
              </a:lnSpc>
              <a:spcBef>
                <a:spcPts val="0"/>
              </a:spcBef>
              <a:spcAft>
                <a:spcPts val="0"/>
              </a:spcAft>
              <a:buClrTx/>
              <a:buSzTx/>
              <a:buFont typeface="Calibri"/>
              <a:buChar char="-"/>
              <a:tabLst/>
              <a:defRPr/>
            </a:pPr>
            <a:r>
              <a:rPr lang="en-US"/>
              <a:t>So to get us started, let’s back up a step, and talk about the complementary platform pillars for building Copilots, from low code with Copilot Studio to coding environments like Visual Studio and Visual Studio Code.</a:t>
            </a:r>
          </a:p>
        </p:txBody>
      </p:sp>
      <p:sp>
        <p:nvSpPr>
          <p:cNvPr id="4" name="Slide Number Placeholder 3"/>
          <p:cNvSpPr>
            <a:spLocks noGrp="1"/>
          </p:cNvSpPr>
          <p:nvPr>
            <p:ph type="sldNum" sz="quarter" idx="10"/>
          </p:nvPr>
        </p:nvSpPr>
        <p:spPr/>
        <p:txBody>
          <a:bodyPr/>
          <a:lstStyle/>
          <a:p>
            <a:pPr marL="0" marR="0" lvl="0" indent="0" algn="r" defTabSz="931042"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2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r" defTabSz="9310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160304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570" marR="0" lvl="0" indent="-174570" algn="l" defTabSz="914400" rtl="0" eaLnBrk="1" fontAlgn="auto" latinLnBrk="0" hangingPunct="1">
              <a:lnSpc>
                <a:spcPct val="100000"/>
              </a:lnSpc>
              <a:spcBef>
                <a:spcPts val="0"/>
              </a:spcBef>
              <a:spcAft>
                <a:spcPts val="0"/>
              </a:spcAft>
              <a:buClrTx/>
              <a:buSzTx/>
              <a:buFont typeface="Calibri"/>
              <a:buChar char="-"/>
              <a:tabLst/>
              <a:defRPr/>
            </a:pPr>
            <a:r>
              <a:rPr lang="en-US"/>
              <a:t>First, you have the choice to extend Microsoft’s Copilot. I think about these options as “bringing your app to Microsoft’s AI.” Connectors and Plugins fit this category well. But of course, you also have the option of building your own copilot, which is the right side of this slide. </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7A4A14-BED5-4093-A366-2B32FC7F81B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206106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think of this as “bringing AI to your app”. This right hand side is what we’re going to focus on today, with Teams Toolkit for Visual Studio.</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7A4A14-BED5-4093-A366-2B32FC7F81B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50415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let’s start by breaking down what a custom copilot is. </a:t>
            </a:r>
          </a:p>
        </p:txBody>
      </p:sp>
      <p:sp>
        <p:nvSpPr>
          <p:cNvPr id="4" name="Slide Number Placeholder 3"/>
          <p:cNvSpPr>
            <a:spLocks noGrp="1"/>
          </p:cNvSpPr>
          <p:nvPr>
            <p:ph type="sldNum" sz="quarter" idx="5"/>
          </p:nvPr>
        </p:nvSpPr>
        <p:spPr/>
        <p:txBody>
          <a:bodyPr/>
          <a:lstStyle/>
          <a:p>
            <a:fld id="{377A4A14-BED5-4093-A366-2B32FC7F81B6}" type="slidenum">
              <a:rPr lang="en-US" smtClean="0"/>
              <a:t>7</a:t>
            </a:fld>
            <a:endParaRPr lang="en-US"/>
          </a:p>
        </p:txBody>
      </p:sp>
    </p:spTree>
    <p:extLst>
      <p:ext uri="{BB962C8B-B14F-4D97-AF65-F5344CB8AC3E}">
        <p14:creationId xmlns:p14="http://schemas.microsoft.com/office/powerpoint/2010/main" val="2998402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At its base, a copilot uses an orchestrator that sits on top of a foundational model. This is the AI brain of your copilot. Coming up, we’re going to show you a few tools for developing on these models and adding your data to suit your needs, like Azure OpenAI Studio. But its important to note that you can use any large language model in your custom copilot. </a:t>
            </a:r>
          </a:p>
        </p:txBody>
      </p:sp>
      <p:sp>
        <p:nvSpPr>
          <p:cNvPr id="4" name="Slide Number Placeholder 3"/>
          <p:cNvSpPr>
            <a:spLocks noGrp="1"/>
          </p:cNvSpPr>
          <p:nvPr>
            <p:ph type="sldNum" sz="quarter" idx="5"/>
          </p:nvPr>
        </p:nvSpPr>
        <p:spPr/>
        <p:txBody>
          <a:bodyPr/>
          <a:lstStyle/>
          <a:p>
            <a:fld id="{377A4A14-BED5-4093-A366-2B32FC7F81B6}" type="slidenum">
              <a:rPr lang="en-US" smtClean="0"/>
              <a:t>8</a:t>
            </a:fld>
            <a:endParaRPr lang="en-US"/>
          </a:p>
        </p:txBody>
      </p:sp>
    </p:spTree>
    <p:extLst>
      <p:ext uri="{BB962C8B-B14F-4D97-AF65-F5344CB8AC3E}">
        <p14:creationId xmlns:p14="http://schemas.microsoft.com/office/powerpoint/2010/main" val="366378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But models and data alone are just one level of the stack. To start to build a </a:t>
            </a:r>
            <a:r>
              <a:rPr lang="en-US" i="1"/>
              <a:t>conversational</a:t>
            </a:r>
            <a:r>
              <a:rPr lang="en-US"/>
              <a:t> interface, you’ll need to add prompt instructions, actions with your business logic, event handlers, triggers and intent detection. Late last year, we launched a new set of tools that modernized Teams bots. We called this the Teams AI library. It was built on Microsoft’s bot framework, and </a:t>
            </a:r>
            <a:r>
              <a:rPr lang="en-US" i="1"/>
              <a:t>this</a:t>
            </a:r>
            <a:r>
              <a:rPr lang="en-US"/>
              <a:t> was the foundational groundwork for a custom copilot.  </a:t>
            </a:r>
          </a:p>
        </p:txBody>
      </p:sp>
      <p:sp>
        <p:nvSpPr>
          <p:cNvPr id="4" name="Slide Number Placeholder 3"/>
          <p:cNvSpPr>
            <a:spLocks noGrp="1"/>
          </p:cNvSpPr>
          <p:nvPr>
            <p:ph type="sldNum" sz="quarter" idx="5"/>
          </p:nvPr>
        </p:nvSpPr>
        <p:spPr/>
        <p:txBody>
          <a:bodyPr/>
          <a:lstStyle/>
          <a:p>
            <a:fld id="{377A4A14-BED5-4093-A366-2B32FC7F81B6}" type="slidenum">
              <a:rPr lang="en-US" smtClean="0"/>
              <a:t>9</a:t>
            </a:fld>
            <a:endParaRPr lang="en-US"/>
          </a:p>
        </p:txBody>
      </p:sp>
    </p:spTree>
    <p:extLst>
      <p:ext uri="{BB962C8B-B14F-4D97-AF65-F5344CB8AC3E}">
        <p14:creationId xmlns:p14="http://schemas.microsoft.com/office/powerpoint/2010/main" val="26787626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 that AI Library is generally available in .NET, JavaScript, and, now, Python. </a:t>
            </a:r>
          </a:p>
        </p:txBody>
      </p:sp>
      <p:sp>
        <p:nvSpPr>
          <p:cNvPr id="4" name="Slide Number Placeholder 3"/>
          <p:cNvSpPr>
            <a:spLocks noGrp="1"/>
          </p:cNvSpPr>
          <p:nvPr>
            <p:ph type="sldNum" sz="quarter" idx="5"/>
          </p:nvPr>
        </p:nvSpPr>
        <p:spPr/>
        <p:txBody>
          <a:bodyPr/>
          <a:lstStyle/>
          <a:p>
            <a:fld id="{377A4A14-BED5-4093-A366-2B32FC7F81B6}" type="slidenum">
              <a:rPr lang="en-US" smtClean="0"/>
              <a:t>10</a:t>
            </a:fld>
            <a:endParaRPr lang="en-US"/>
          </a:p>
        </p:txBody>
      </p:sp>
    </p:spTree>
    <p:extLst>
      <p:ext uri="{BB962C8B-B14F-4D97-AF65-F5344CB8AC3E}">
        <p14:creationId xmlns:p14="http://schemas.microsoft.com/office/powerpoint/2010/main" val="31542340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age 1">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1" name="Title Placeholder 1">
            <a:extLst>
              <a:ext uri="{FF2B5EF4-FFF2-40B4-BE49-F238E27FC236}">
                <a16:creationId xmlns:a16="http://schemas.microsoft.com/office/drawing/2014/main" id="{A1A9C5EE-AD9B-C973-7EC3-E784E884F544}"/>
              </a:ext>
            </a:extLst>
          </p:cNvPr>
          <p:cNvSpPr>
            <a:spLocks noGrp="1"/>
          </p:cNvSpPr>
          <p:nvPr>
            <p:ph type="title" hasCustomPrompt="1"/>
          </p:nvPr>
        </p:nvSpPr>
        <p:spPr>
          <a:xfrm>
            <a:off x="582171" y="2189877"/>
            <a:ext cx="6367270" cy="1923604"/>
          </a:xfrm>
          <a:prstGeom prst="rect">
            <a:avLst/>
          </a:prstGeom>
        </p:spPr>
        <p:txBody>
          <a:bodyPr vert="horz" wrap="square" lIns="0" tIns="0" rIns="0" bIns="0" rtlCol="0" anchor="t">
            <a:spAutoFit/>
          </a:bodyPr>
          <a:lstStyle>
            <a:lvl1pPr algn="l" defTabSz="932742" rtl="0" eaLnBrk="1" latinLnBrk="0" hangingPunct="1">
              <a:lnSpc>
                <a:spcPts val="7500"/>
              </a:lnSpc>
              <a:spcBef>
                <a:spcPct val="0"/>
              </a:spcBef>
              <a:buNone/>
              <a:defRPr lang="en-US" sz="6000" b="1" kern="1200" cap="none" spc="-300" baseline="0" dirty="0">
                <a:ln w="3175">
                  <a:noFill/>
                </a:ln>
                <a:solidFill>
                  <a:schemeClr val="tx2"/>
                </a:solidFill>
                <a:effectLst/>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r>
              <a:rPr lang="en-US"/>
              <a:t>Lorem ipsum dolor sit </a:t>
            </a:r>
            <a:r>
              <a:rPr lang="en-US" err="1"/>
              <a:t>amet</a:t>
            </a:r>
            <a:endParaRPr lang="en-US"/>
          </a:p>
        </p:txBody>
      </p:sp>
      <p:sp>
        <p:nvSpPr>
          <p:cNvPr id="22" name="Text Placeholder 2">
            <a:extLst>
              <a:ext uri="{FF2B5EF4-FFF2-40B4-BE49-F238E27FC236}">
                <a16:creationId xmlns:a16="http://schemas.microsoft.com/office/drawing/2014/main" id="{962FB5EE-A7CB-45F1-0F33-06C38CDC6B1D}"/>
              </a:ext>
            </a:extLst>
          </p:cNvPr>
          <p:cNvSpPr>
            <a:spLocks noGrp="1"/>
          </p:cNvSpPr>
          <p:nvPr>
            <p:ph type="body" sz="quarter" idx="10" hasCustomPrompt="1"/>
          </p:nvPr>
        </p:nvSpPr>
        <p:spPr>
          <a:xfrm>
            <a:off x="582171" y="4345640"/>
            <a:ext cx="5430837" cy="276999"/>
          </a:xfrm>
        </p:spPr>
        <p:txBody>
          <a:bodyPr/>
          <a:lstStyle>
            <a:lvl1pPr>
              <a:defRPr b="1">
                <a:solidFill>
                  <a:schemeClr val="tx2"/>
                </a:solidFill>
              </a:defRPr>
            </a:lvl1pPr>
          </a:lstStyle>
          <a:p>
            <a:pPr lvl="0"/>
            <a:r>
              <a:rPr lang="en-US"/>
              <a:t>Lorem ipsum dolor sit </a:t>
            </a:r>
            <a:r>
              <a:rPr lang="en-US" err="1"/>
              <a:t>amet</a:t>
            </a:r>
            <a:endParaRPr lang="en-US"/>
          </a:p>
        </p:txBody>
      </p:sp>
    </p:spTree>
    <p:extLst>
      <p:ext uri="{BB962C8B-B14F-4D97-AF65-F5344CB8AC3E}">
        <p14:creationId xmlns:p14="http://schemas.microsoft.com/office/powerpoint/2010/main" val="390115983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page 1">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1" name="Title Placeholder 1">
            <a:extLst>
              <a:ext uri="{FF2B5EF4-FFF2-40B4-BE49-F238E27FC236}">
                <a16:creationId xmlns:a16="http://schemas.microsoft.com/office/drawing/2014/main" id="{A1A9C5EE-AD9B-C973-7EC3-E784E884F544}"/>
              </a:ext>
            </a:extLst>
          </p:cNvPr>
          <p:cNvSpPr>
            <a:spLocks noGrp="1"/>
          </p:cNvSpPr>
          <p:nvPr>
            <p:ph type="title" hasCustomPrompt="1"/>
          </p:nvPr>
        </p:nvSpPr>
        <p:spPr>
          <a:xfrm>
            <a:off x="582171" y="2189877"/>
            <a:ext cx="6367270" cy="1923604"/>
          </a:xfrm>
          <a:prstGeom prst="rect">
            <a:avLst/>
          </a:prstGeom>
        </p:spPr>
        <p:txBody>
          <a:bodyPr vert="horz" wrap="square" lIns="0" tIns="0" rIns="0" bIns="0" rtlCol="0" anchor="t">
            <a:spAutoFit/>
          </a:bodyPr>
          <a:lstStyle>
            <a:lvl1pPr algn="l" defTabSz="932742" rtl="0" eaLnBrk="1" latinLnBrk="0" hangingPunct="1">
              <a:lnSpc>
                <a:spcPts val="7500"/>
              </a:lnSpc>
              <a:spcBef>
                <a:spcPct val="0"/>
              </a:spcBef>
              <a:buNone/>
              <a:defRPr lang="en-US" sz="6000" b="1" kern="1200" cap="none" spc="-300" baseline="0" dirty="0">
                <a:ln w="3175">
                  <a:noFill/>
                </a:ln>
                <a:solidFill>
                  <a:schemeClr val="tx2"/>
                </a:solidFill>
                <a:effectLst/>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r>
              <a:rPr lang="en-US"/>
              <a:t>Lorem ipsum dolor sit </a:t>
            </a:r>
            <a:r>
              <a:rPr lang="en-US" err="1"/>
              <a:t>amet</a:t>
            </a:r>
            <a:endParaRPr lang="en-US"/>
          </a:p>
        </p:txBody>
      </p:sp>
      <p:sp>
        <p:nvSpPr>
          <p:cNvPr id="22" name="Text Placeholder 2">
            <a:extLst>
              <a:ext uri="{FF2B5EF4-FFF2-40B4-BE49-F238E27FC236}">
                <a16:creationId xmlns:a16="http://schemas.microsoft.com/office/drawing/2014/main" id="{962FB5EE-A7CB-45F1-0F33-06C38CDC6B1D}"/>
              </a:ext>
            </a:extLst>
          </p:cNvPr>
          <p:cNvSpPr>
            <a:spLocks noGrp="1"/>
          </p:cNvSpPr>
          <p:nvPr>
            <p:ph type="body" sz="quarter" idx="10" hasCustomPrompt="1"/>
          </p:nvPr>
        </p:nvSpPr>
        <p:spPr>
          <a:xfrm>
            <a:off x="582171" y="4345640"/>
            <a:ext cx="5430837" cy="276999"/>
          </a:xfrm>
        </p:spPr>
        <p:txBody>
          <a:bodyPr/>
          <a:lstStyle>
            <a:lvl1pPr>
              <a:defRPr b="1">
                <a:solidFill>
                  <a:schemeClr val="tx2"/>
                </a:solidFill>
              </a:defRPr>
            </a:lvl1pPr>
          </a:lstStyle>
          <a:p>
            <a:pPr lvl="0"/>
            <a:r>
              <a:rPr lang="en-US"/>
              <a:t>Lorem ipsum dolor sit </a:t>
            </a:r>
            <a:r>
              <a:rPr lang="en-US" err="1"/>
              <a:t>amet</a:t>
            </a:r>
            <a:endParaRPr lang="en-US"/>
          </a:p>
        </p:txBody>
      </p:sp>
    </p:spTree>
    <p:extLst>
      <p:ext uri="{BB962C8B-B14F-4D97-AF65-F5344CB8AC3E}">
        <p14:creationId xmlns:p14="http://schemas.microsoft.com/office/powerpoint/2010/main" val="364210737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3">
    <p:bg>
      <p:bgPr>
        <a:solidFill>
          <a:schemeClr val="bg1"/>
        </a:solidFill>
        <a:effectLst/>
      </p:bgPr>
    </p:bg>
    <p:spTree>
      <p:nvGrpSpPr>
        <p:cNvPr id="1" name=""/>
        <p:cNvGrpSpPr/>
        <p:nvPr/>
      </p:nvGrpSpPr>
      <p:grpSpPr>
        <a:xfrm>
          <a:off x="0" y="0"/>
          <a:ext cx="0" cy="0"/>
          <a:chOff x="0" y="0"/>
          <a:chExt cx="0" cy="0"/>
        </a:xfrm>
      </p:grpSpPr>
      <p:pic>
        <p:nvPicPr>
          <p:cNvPr id="7" name="Picture 6" descr="A black and purple background&#10;&#10;Description automatically generated">
            <a:extLst>
              <a:ext uri="{FF2B5EF4-FFF2-40B4-BE49-F238E27FC236}">
                <a16:creationId xmlns:a16="http://schemas.microsoft.com/office/drawing/2014/main" id="{4A32E974-DC8B-EA22-6FD6-BB7F042E2B78}"/>
              </a:ext>
            </a:extLst>
          </p:cNvPr>
          <p:cNvPicPr>
            <a:picLocks noChangeAspect="1"/>
          </p:cNvPicPr>
          <p:nvPr userDrawn="1"/>
        </p:nvPicPr>
        <p:blipFill>
          <a:blip r:embed="rId2" cstate="screen">
            <a:alphaModFix amt="55000"/>
            <a:extLst>
              <a:ext uri="{28A0092B-C50C-407E-A947-70E740481C1C}">
                <a14:useLocalDpi xmlns:a14="http://schemas.microsoft.com/office/drawing/2010/main"/>
              </a:ext>
            </a:extLst>
          </a:blip>
          <a:stretch>
            <a:fillRect/>
          </a:stretch>
        </p:blipFill>
        <p:spPr>
          <a:xfrm rot="10800000">
            <a:off x="-1" y="2031610"/>
            <a:ext cx="12191999" cy="4826390"/>
          </a:xfrm>
          <a:prstGeom prst="rect">
            <a:avLst/>
          </a:prstGeom>
        </p:spPr>
      </p:pic>
      <p:sp>
        <p:nvSpPr>
          <p:cNvPr id="2" name="Title 1">
            <a:extLst>
              <a:ext uri="{FF2B5EF4-FFF2-40B4-BE49-F238E27FC236}">
                <a16:creationId xmlns:a16="http://schemas.microsoft.com/office/drawing/2014/main" id="{7DF2D5AF-D3EE-9FE9-17CA-38F79C09910E}"/>
              </a:ext>
            </a:extLst>
          </p:cNvPr>
          <p:cNvSpPr>
            <a:spLocks noGrp="1"/>
          </p:cNvSpPr>
          <p:nvPr>
            <p:ph type="title" hasCustomPrompt="1"/>
          </p:nvPr>
        </p:nvSpPr>
        <p:spPr>
          <a:xfrm>
            <a:off x="570960" y="1724627"/>
            <a:ext cx="11050081" cy="615553"/>
          </a:xfrm>
        </p:spPr>
        <p:txBody>
          <a:bodyPr/>
          <a:lstStyle>
            <a:lvl1pPr algn="ctr">
              <a:defRPr>
                <a:solidFill>
                  <a:schemeClr val="tx1"/>
                </a:solidFill>
              </a:defRPr>
            </a:lvl1pPr>
          </a:lstStyle>
          <a:p>
            <a:r>
              <a:rPr lang="en-US"/>
              <a:t>Lorem ipsum dolor sit</a:t>
            </a:r>
          </a:p>
        </p:txBody>
      </p:sp>
      <p:sp>
        <p:nvSpPr>
          <p:cNvPr id="22" name="Text Placeholder 3">
            <a:extLst>
              <a:ext uri="{FF2B5EF4-FFF2-40B4-BE49-F238E27FC236}">
                <a16:creationId xmlns:a16="http://schemas.microsoft.com/office/drawing/2014/main" id="{3E151E17-299D-0A92-45C9-BED3664323CB}"/>
              </a:ext>
            </a:extLst>
          </p:cNvPr>
          <p:cNvSpPr>
            <a:spLocks noGrp="1"/>
          </p:cNvSpPr>
          <p:nvPr>
            <p:ph type="body" sz="quarter" idx="16" hasCustomPrompt="1"/>
          </p:nvPr>
        </p:nvSpPr>
        <p:spPr>
          <a:xfrm>
            <a:off x="1688750" y="4106047"/>
            <a:ext cx="2313432" cy="553998"/>
          </a:xfrm>
        </p:spPr>
        <p:txBody>
          <a:bodyPr/>
          <a:lstStyle>
            <a:lvl1pPr marL="0" indent="0" algn="ctr">
              <a:spcBef>
                <a:spcPts val="0"/>
              </a:spcBef>
              <a:buNone/>
              <a:defRPr sz="1800" b="1">
                <a:solidFill>
                  <a:schemeClr val="tx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lvl="0"/>
            <a:r>
              <a:rPr lang="en-US"/>
              <a:t>Lorem ipsum dolor sit amet elit</a:t>
            </a:r>
          </a:p>
        </p:txBody>
      </p:sp>
      <p:sp>
        <p:nvSpPr>
          <p:cNvPr id="23" name="Text Placeholder 3">
            <a:extLst>
              <a:ext uri="{FF2B5EF4-FFF2-40B4-BE49-F238E27FC236}">
                <a16:creationId xmlns:a16="http://schemas.microsoft.com/office/drawing/2014/main" id="{79E46301-3A68-CC3E-45CC-818C41F5832B}"/>
              </a:ext>
            </a:extLst>
          </p:cNvPr>
          <p:cNvSpPr>
            <a:spLocks noGrp="1"/>
          </p:cNvSpPr>
          <p:nvPr>
            <p:ph type="body" sz="quarter" idx="17" hasCustomPrompt="1"/>
          </p:nvPr>
        </p:nvSpPr>
        <p:spPr>
          <a:xfrm>
            <a:off x="4939284" y="4106047"/>
            <a:ext cx="2313432" cy="553998"/>
          </a:xfrm>
        </p:spPr>
        <p:txBody>
          <a:bodyPr/>
          <a:lstStyle>
            <a:lvl1pPr marL="0" indent="0" algn="ctr">
              <a:spcBef>
                <a:spcPts val="0"/>
              </a:spcBef>
              <a:buNone/>
              <a:defRPr sz="1800" b="1">
                <a:solidFill>
                  <a:schemeClr val="tx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lvl="0"/>
            <a:r>
              <a:rPr lang="en-US"/>
              <a:t>Lorem ipsum dolor sit </a:t>
            </a:r>
            <a:r>
              <a:rPr lang="en-US" err="1"/>
              <a:t>amet</a:t>
            </a:r>
            <a:r>
              <a:rPr lang="en-US"/>
              <a:t> </a:t>
            </a:r>
            <a:r>
              <a:rPr lang="en-US" err="1"/>
              <a:t>elit</a:t>
            </a:r>
            <a:endParaRPr lang="en-US"/>
          </a:p>
        </p:txBody>
      </p:sp>
      <p:sp>
        <p:nvSpPr>
          <p:cNvPr id="24" name="Text Placeholder 3">
            <a:extLst>
              <a:ext uri="{FF2B5EF4-FFF2-40B4-BE49-F238E27FC236}">
                <a16:creationId xmlns:a16="http://schemas.microsoft.com/office/drawing/2014/main" id="{24213C95-8A35-2CB3-F9F8-DBC451E9878A}"/>
              </a:ext>
            </a:extLst>
          </p:cNvPr>
          <p:cNvSpPr>
            <a:spLocks noGrp="1"/>
          </p:cNvSpPr>
          <p:nvPr>
            <p:ph type="body" sz="quarter" idx="18" hasCustomPrompt="1"/>
          </p:nvPr>
        </p:nvSpPr>
        <p:spPr>
          <a:xfrm>
            <a:off x="8189820" y="4106047"/>
            <a:ext cx="2313432" cy="553998"/>
          </a:xfrm>
        </p:spPr>
        <p:txBody>
          <a:bodyPr/>
          <a:lstStyle>
            <a:lvl1pPr marL="0" indent="0" algn="ctr">
              <a:spcBef>
                <a:spcPts val="0"/>
              </a:spcBef>
              <a:buNone/>
              <a:defRPr sz="1800" b="1">
                <a:solidFill>
                  <a:schemeClr val="tx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lvl="0"/>
            <a:r>
              <a:rPr lang="en-US"/>
              <a:t>Lorem ipsum dolor sit </a:t>
            </a:r>
            <a:r>
              <a:rPr lang="en-US" err="1"/>
              <a:t>amet</a:t>
            </a:r>
            <a:r>
              <a:rPr lang="en-US"/>
              <a:t> </a:t>
            </a:r>
            <a:r>
              <a:rPr lang="en-US" err="1"/>
              <a:t>elit</a:t>
            </a:r>
            <a:endParaRPr lang="en-US"/>
          </a:p>
        </p:txBody>
      </p:sp>
      <p:sp>
        <p:nvSpPr>
          <p:cNvPr id="3" name="Text Placeholder 3">
            <a:extLst>
              <a:ext uri="{FF2B5EF4-FFF2-40B4-BE49-F238E27FC236}">
                <a16:creationId xmlns:a16="http://schemas.microsoft.com/office/drawing/2014/main" id="{D8BB362A-BDC6-A7E5-2494-31EC9725D6C2}"/>
              </a:ext>
            </a:extLst>
          </p:cNvPr>
          <p:cNvSpPr>
            <a:spLocks noGrp="1"/>
          </p:cNvSpPr>
          <p:nvPr>
            <p:ph type="body" sz="quarter" idx="20" hasCustomPrompt="1"/>
          </p:nvPr>
        </p:nvSpPr>
        <p:spPr>
          <a:xfrm>
            <a:off x="5236948" y="3132820"/>
            <a:ext cx="1718105" cy="738664"/>
          </a:xfrm>
        </p:spPr>
        <p:txBody>
          <a:bodyPr/>
          <a:lstStyle>
            <a:lvl1pPr marL="0" indent="0" algn="ctr">
              <a:spcBef>
                <a:spcPts val="0"/>
              </a:spcBef>
              <a:buNone/>
              <a:defRPr sz="4800" b="1">
                <a:gradFill>
                  <a:gsLst>
                    <a:gs pos="16000">
                      <a:schemeClr val="accent1"/>
                    </a:gs>
                    <a:gs pos="100000">
                      <a:schemeClr val="accent2"/>
                    </a:gs>
                  </a:gsLst>
                  <a:lin ang="2700000" scaled="1"/>
                </a:gra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lvl="0"/>
            <a:r>
              <a:rPr lang="en-US"/>
              <a:t>02</a:t>
            </a:r>
          </a:p>
        </p:txBody>
      </p:sp>
      <p:sp>
        <p:nvSpPr>
          <p:cNvPr id="5" name="Text Placeholder 3">
            <a:extLst>
              <a:ext uri="{FF2B5EF4-FFF2-40B4-BE49-F238E27FC236}">
                <a16:creationId xmlns:a16="http://schemas.microsoft.com/office/drawing/2014/main" id="{35564948-DBA9-4296-2B21-C0328D679F7D}"/>
              </a:ext>
            </a:extLst>
          </p:cNvPr>
          <p:cNvSpPr>
            <a:spLocks noGrp="1"/>
          </p:cNvSpPr>
          <p:nvPr>
            <p:ph type="body" sz="quarter" idx="21" hasCustomPrompt="1"/>
          </p:nvPr>
        </p:nvSpPr>
        <p:spPr>
          <a:xfrm>
            <a:off x="1986414" y="3132820"/>
            <a:ext cx="1718105" cy="738664"/>
          </a:xfrm>
        </p:spPr>
        <p:txBody>
          <a:bodyPr/>
          <a:lstStyle>
            <a:lvl1pPr marL="0" indent="0" algn="ctr">
              <a:spcBef>
                <a:spcPts val="0"/>
              </a:spcBef>
              <a:buNone/>
              <a:defRPr sz="4800" b="1">
                <a:gradFill>
                  <a:gsLst>
                    <a:gs pos="16000">
                      <a:schemeClr val="accent1"/>
                    </a:gs>
                    <a:gs pos="100000">
                      <a:schemeClr val="accent2"/>
                    </a:gs>
                  </a:gsLst>
                  <a:lin ang="2700000" scaled="1"/>
                </a:gra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lvl="0"/>
            <a:r>
              <a:rPr lang="en-US"/>
              <a:t>01</a:t>
            </a:r>
          </a:p>
        </p:txBody>
      </p:sp>
      <p:sp>
        <p:nvSpPr>
          <p:cNvPr id="6" name="Text Placeholder 3">
            <a:extLst>
              <a:ext uri="{FF2B5EF4-FFF2-40B4-BE49-F238E27FC236}">
                <a16:creationId xmlns:a16="http://schemas.microsoft.com/office/drawing/2014/main" id="{9079751F-C88A-CB88-925B-DC19ABF4BC30}"/>
              </a:ext>
            </a:extLst>
          </p:cNvPr>
          <p:cNvSpPr>
            <a:spLocks noGrp="1"/>
          </p:cNvSpPr>
          <p:nvPr>
            <p:ph type="body" sz="quarter" idx="22" hasCustomPrompt="1"/>
          </p:nvPr>
        </p:nvSpPr>
        <p:spPr>
          <a:xfrm>
            <a:off x="8487484" y="3132820"/>
            <a:ext cx="1718105" cy="738664"/>
          </a:xfrm>
        </p:spPr>
        <p:txBody>
          <a:bodyPr/>
          <a:lstStyle>
            <a:lvl1pPr marL="0" indent="0" algn="ctr">
              <a:spcBef>
                <a:spcPts val="0"/>
              </a:spcBef>
              <a:buNone/>
              <a:defRPr sz="4800" b="1">
                <a:gradFill>
                  <a:gsLst>
                    <a:gs pos="16000">
                      <a:schemeClr val="accent1"/>
                    </a:gs>
                    <a:gs pos="100000">
                      <a:schemeClr val="accent2"/>
                    </a:gs>
                  </a:gsLst>
                  <a:lin ang="2700000" scaled="1"/>
                </a:gra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lvl="0"/>
            <a:r>
              <a:rPr lang="en-US"/>
              <a:t>03</a:t>
            </a:r>
          </a:p>
        </p:txBody>
      </p:sp>
    </p:spTree>
    <p:extLst>
      <p:ext uri="{BB962C8B-B14F-4D97-AF65-F5344CB8AC3E}">
        <p14:creationId xmlns:p14="http://schemas.microsoft.com/office/powerpoint/2010/main" val="3846734869"/>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line - 2">
    <p:bg>
      <p:bgPr>
        <a:solidFill>
          <a:schemeClr val="bg1"/>
        </a:solidFill>
        <a:effectLst/>
      </p:bgPr>
    </p:bg>
    <p:spTree>
      <p:nvGrpSpPr>
        <p:cNvPr id="1" name=""/>
        <p:cNvGrpSpPr/>
        <p:nvPr/>
      </p:nvGrpSpPr>
      <p:grpSpPr>
        <a:xfrm>
          <a:off x="0" y="0"/>
          <a:ext cx="0" cy="0"/>
          <a:chOff x="0" y="0"/>
          <a:chExt cx="0" cy="0"/>
        </a:xfrm>
      </p:grpSpPr>
      <p:pic>
        <p:nvPicPr>
          <p:cNvPr id="3" name="Picture 2" descr="A black and purple background&#10;&#10;Description automatically generated">
            <a:extLst>
              <a:ext uri="{FF2B5EF4-FFF2-40B4-BE49-F238E27FC236}">
                <a16:creationId xmlns:a16="http://schemas.microsoft.com/office/drawing/2014/main" id="{807741DB-618D-D627-2241-C72BED11CDFA}"/>
              </a:ext>
            </a:extLst>
          </p:cNvPr>
          <p:cNvPicPr>
            <a:picLocks noChangeAspect="1"/>
          </p:cNvPicPr>
          <p:nvPr userDrawn="1"/>
        </p:nvPicPr>
        <p:blipFill>
          <a:blip r:embed="rId2" cstate="screen">
            <a:alphaModFix amt="55000"/>
            <a:extLst>
              <a:ext uri="{28A0092B-C50C-407E-A947-70E740481C1C}">
                <a14:useLocalDpi xmlns:a14="http://schemas.microsoft.com/office/drawing/2010/main"/>
              </a:ext>
            </a:extLst>
          </a:blip>
          <a:stretch>
            <a:fillRect/>
          </a:stretch>
        </p:blipFill>
        <p:spPr>
          <a:xfrm>
            <a:off x="0" y="2227"/>
            <a:ext cx="12199747" cy="4826390"/>
          </a:xfrm>
          <a:prstGeom prst="rect">
            <a:avLst/>
          </a:prstGeom>
        </p:spPr>
      </p:pic>
      <p:sp>
        <p:nvSpPr>
          <p:cNvPr id="17" name="Title 1">
            <a:extLst>
              <a:ext uri="{FF2B5EF4-FFF2-40B4-BE49-F238E27FC236}">
                <a16:creationId xmlns:a16="http://schemas.microsoft.com/office/drawing/2014/main" id="{A8E184E3-7039-2F3B-7052-3F8D7F797F26}"/>
              </a:ext>
            </a:extLst>
          </p:cNvPr>
          <p:cNvSpPr>
            <a:spLocks noGrp="1"/>
          </p:cNvSpPr>
          <p:nvPr>
            <p:ph type="title" hasCustomPrompt="1"/>
          </p:nvPr>
        </p:nvSpPr>
        <p:spPr>
          <a:xfrm>
            <a:off x="565754" y="3013501"/>
            <a:ext cx="11060491" cy="830997"/>
          </a:xfrm>
        </p:spPr>
        <p:txBody>
          <a:bodyPr anchor="ctr"/>
          <a:lstStyle>
            <a:lvl1pPr marL="0" algn="ctr" defTabSz="932742" rtl="0" eaLnBrk="1" latinLnBrk="0" hangingPunct="1">
              <a:lnSpc>
                <a:spcPct val="100000"/>
              </a:lnSpc>
              <a:spcBef>
                <a:spcPct val="0"/>
              </a:spcBef>
              <a:buNone/>
              <a:defRPr lang="en-US" sz="5400" b="1" kern="1200" cap="none" spc="0" baseline="0" dirty="0">
                <a:ln w="3175">
                  <a:noFill/>
                </a:ln>
                <a:gradFill flip="none" rotWithShape="1">
                  <a:gsLst>
                    <a:gs pos="100000">
                      <a:schemeClr val="accent2"/>
                    </a:gs>
                    <a:gs pos="17000">
                      <a:schemeClr val="accent1"/>
                    </a:gs>
                  </a:gsLst>
                  <a:lin ang="4200000" scaled="0"/>
                  <a:tileRect/>
                </a:gradFill>
                <a:effectLst/>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r>
              <a:rPr lang="en-US"/>
              <a:t>Lorem ipsum dolor sit</a:t>
            </a:r>
          </a:p>
        </p:txBody>
      </p:sp>
    </p:spTree>
    <p:extLst>
      <p:ext uri="{BB962C8B-B14F-4D97-AF65-F5344CB8AC3E}">
        <p14:creationId xmlns:p14="http://schemas.microsoft.com/office/powerpoint/2010/main" val="15564874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text/chart ">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29AF48-CA3C-F1DD-23AC-7CADEED51B8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35487" y="3429000"/>
            <a:ext cx="6840109" cy="3429000"/>
          </a:xfrm>
          <a:prstGeom prst="rect">
            <a:avLst/>
          </a:prstGeom>
        </p:spPr>
      </p:pic>
      <p:pic>
        <p:nvPicPr>
          <p:cNvPr id="6" name="Picture 5" descr="A black circle with a dark background&#10;&#10;Description automatically generated with medium confidence">
            <a:extLst>
              <a:ext uri="{FF2B5EF4-FFF2-40B4-BE49-F238E27FC236}">
                <a16:creationId xmlns:a16="http://schemas.microsoft.com/office/drawing/2014/main" id="{708C264F-6109-408C-6F9F-6C7DFC8E4ED8}"/>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7743564" y="0"/>
            <a:ext cx="4448436" cy="3840658"/>
          </a:xfrm>
          <a:prstGeom prst="rect">
            <a:avLst/>
          </a:prstGeom>
        </p:spPr>
      </p:pic>
      <p:sp>
        <p:nvSpPr>
          <p:cNvPr id="7" name="Chart Placeholder 6">
            <a:extLst>
              <a:ext uri="{FF2B5EF4-FFF2-40B4-BE49-F238E27FC236}">
                <a16:creationId xmlns:a16="http://schemas.microsoft.com/office/drawing/2014/main" id="{8DE6E0F4-EB1B-1087-9A06-05AA9348E9D7}"/>
              </a:ext>
            </a:extLst>
          </p:cNvPr>
          <p:cNvSpPr>
            <a:spLocks noGrp="1"/>
          </p:cNvSpPr>
          <p:nvPr>
            <p:ph type="chart" sz="quarter" idx="12"/>
          </p:nvPr>
        </p:nvSpPr>
        <p:spPr>
          <a:xfrm>
            <a:off x="5238627" y="2597286"/>
            <a:ext cx="6380674" cy="1569765"/>
          </a:xfrm>
        </p:spPr>
        <p:txBody>
          <a:bodyPr/>
          <a:lstStyle>
            <a:lvl1pPr marL="0" indent="0" algn="ctr">
              <a:buFontTx/>
              <a:buNone/>
              <a:defRPr>
                <a:solidFill>
                  <a:schemeClr val="tx1"/>
                </a:solidFill>
              </a:defRPr>
            </a:lvl1pPr>
          </a:lstStyle>
          <a:p>
            <a:endParaRPr lang="en-US"/>
          </a:p>
        </p:txBody>
      </p:sp>
      <p:sp>
        <p:nvSpPr>
          <p:cNvPr id="10" name="Title 2">
            <a:extLst>
              <a:ext uri="{FF2B5EF4-FFF2-40B4-BE49-F238E27FC236}">
                <a16:creationId xmlns:a16="http://schemas.microsoft.com/office/drawing/2014/main" id="{7651C1F6-DEB0-AFDF-C4BB-AA31BE8D3DF3}"/>
              </a:ext>
            </a:extLst>
          </p:cNvPr>
          <p:cNvSpPr>
            <a:spLocks noGrp="1"/>
          </p:cNvSpPr>
          <p:nvPr>
            <p:ph type="title" hasCustomPrompt="1"/>
          </p:nvPr>
        </p:nvSpPr>
        <p:spPr>
          <a:xfrm>
            <a:off x="571010" y="2365565"/>
            <a:ext cx="4158362" cy="1239996"/>
          </a:xfrm>
        </p:spPr>
        <p:txBody>
          <a:bodyPr anchor="b"/>
          <a:lstStyle>
            <a:lvl1pPr>
              <a:defRPr>
                <a:solidFill>
                  <a:schemeClr val="tx1"/>
                </a:solidFill>
              </a:defRPr>
            </a:lvl1pPr>
          </a:lstStyle>
          <a:p>
            <a:r>
              <a:rPr lang="en-US"/>
              <a:t>Lorem ipsum dolor sit amet </a:t>
            </a:r>
          </a:p>
        </p:txBody>
      </p:sp>
      <p:sp>
        <p:nvSpPr>
          <p:cNvPr id="11" name="Text Placeholder 3">
            <a:extLst>
              <a:ext uri="{FF2B5EF4-FFF2-40B4-BE49-F238E27FC236}">
                <a16:creationId xmlns:a16="http://schemas.microsoft.com/office/drawing/2014/main" id="{0C42DB2F-8FFD-F6F8-DED6-9DBA7862C555}"/>
              </a:ext>
            </a:extLst>
          </p:cNvPr>
          <p:cNvSpPr>
            <a:spLocks noGrp="1"/>
          </p:cNvSpPr>
          <p:nvPr>
            <p:ph type="body" sz="quarter" idx="10" hasCustomPrompt="1"/>
          </p:nvPr>
        </p:nvSpPr>
        <p:spPr>
          <a:xfrm>
            <a:off x="572699" y="3838520"/>
            <a:ext cx="3946208" cy="553998"/>
          </a:xfrm>
        </p:spPr>
        <p:txBody>
          <a:bodyPr/>
          <a:lstStyle>
            <a:lvl1pPr marL="0" indent="0">
              <a:buNone/>
              <a:defRPr sz="1200" b="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Donec </a:t>
            </a:r>
            <a:r>
              <a:rPr lang="en-US" err="1"/>
              <a:t>pretium</a:t>
            </a:r>
            <a:r>
              <a:rPr lang="en-US"/>
              <a:t>, </a:t>
            </a:r>
            <a:r>
              <a:rPr lang="en-US" err="1"/>
              <a:t>turpis</a:t>
            </a:r>
            <a:r>
              <a:rPr lang="en-US"/>
              <a:t> vel </a:t>
            </a:r>
            <a:r>
              <a:rPr lang="en-US" err="1"/>
              <a:t>varius</a:t>
            </a:r>
            <a:r>
              <a:rPr lang="en-US"/>
              <a:t> </a:t>
            </a:r>
            <a:r>
              <a:rPr lang="en-US" err="1"/>
              <a:t>consectetur</a:t>
            </a:r>
            <a:r>
              <a:rPr lang="en-US"/>
              <a:t>, </a:t>
            </a:r>
            <a:r>
              <a:rPr lang="en-US" err="1"/>
              <a:t>risus</a:t>
            </a:r>
            <a:r>
              <a:rPr lang="en-US"/>
              <a:t> </a:t>
            </a:r>
            <a:r>
              <a:rPr lang="en-US" err="1"/>
              <a:t>nibh</a:t>
            </a:r>
            <a:r>
              <a:rPr lang="en-US"/>
              <a:t> </a:t>
            </a:r>
            <a:r>
              <a:rPr lang="en-US" err="1"/>
              <a:t>ultricies</a:t>
            </a:r>
            <a:r>
              <a:rPr lang="en-US"/>
              <a:t> </a:t>
            </a:r>
            <a:r>
              <a:rPr lang="en-US" err="1"/>
              <a:t>nulla</a:t>
            </a:r>
            <a:r>
              <a:rPr lang="en-US"/>
              <a:t>, non </a:t>
            </a:r>
            <a:r>
              <a:rPr lang="en-US" err="1"/>
              <a:t>commodo</a:t>
            </a:r>
            <a:r>
              <a:rPr lang="en-US"/>
              <a:t> dui </a:t>
            </a:r>
            <a:r>
              <a:rPr lang="en-US" err="1"/>
              <a:t>enim</a:t>
            </a:r>
            <a:r>
              <a:rPr lang="en-US"/>
              <a:t> </a:t>
            </a:r>
            <a:r>
              <a:rPr lang="en-US" err="1"/>
              <a:t>quis</a:t>
            </a:r>
            <a:r>
              <a:rPr lang="en-US"/>
              <a:t> diam.</a:t>
            </a:r>
          </a:p>
        </p:txBody>
      </p:sp>
    </p:spTree>
    <p:extLst>
      <p:ext uri="{BB962C8B-B14F-4D97-AF65-F5344CB8AC3E}">
        <p14:creationId xmlns:p14="http://schemas.microsoft.com/office/powerpoint/2010/main" val="204533986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126140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3C771-EA88-47A6-A613-66BA58784C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939A32-1242-4692-8CA0-E25E5CEAF8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4CE28B-8D91-4B97-96D1-00D001602C64}"/>
              </a:ext>
            </a:extLst>
          </p:cNvPr>
          <p:cNvSpPr>
            <a:spLocks noGrp="1"/>
          </p:cNvSpPr>
          <p:nvPr>
            <p:ph type="dt" sz="half" idx="10"/>
          </p:nvPr>
        </p:nvSpPr>
        <p:spPr/>
        <p:txBody>
          <a:bodyPr/>
          <a:lstStyle/>
          <a:p>
            <a:fld id="{A5D3794B-289A-4A80-97D7-111025398D45}" type="datetimeFigureOut">
              <a:rPr lang="en-US" smtClean="0"/>
              <a:t>11/20/2024</a:t>
            </a:fld>
            <a:endParaRPr lang="en-US" dirty="0"/>
          </a:p>
        </p:txBody>
      </p:sp>
      <p:sp>
        <p:nvSpPr>
          <p:cNvPr id="5" name="Footer Placeholder 4">
            <a:extLst>
              <a:ext uri="{FF2B5EF4-FFF2-40B4-BE49-F238E27FC236}">
                <a16:creationId xmlns:a16="http://schemas.microsoft.com/office/drawing/2014/main" id="{573CFEB2-3DFA-4B40-9C39-44CA81B4CF4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8DEB7AD-0EBD-4237-B1D9-20E533380824}"/>
              </a:ext>
            </a:extLst>
          </p:cNvPr>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02887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5296" y="2125629"/>
            <a:ext cx="5443720" cy="1231106"/>
          </a:xfrm>
          <a:prstGeom prst="rect">
            <a:avLst/>
          </a:prstGeom>
        </p:spPr>
        <p:txBody>
          <a:bodyPr vert="horz" wrap="square" lIns="0" tIns="0" rIns="0" bIns="0" rtlCol="0" anchor="t">
            <a:spAutoFit/>
          </a:bodyPr>
          <a:lstStyle/>
          <a:p>
            <a:r>
              <a:rPr lang="en-US"/>
              <a:t>Click to edit title style</a:t>
            </a:r>
          </a:p>
        </p:txBody>
      </p:sp>
      <p:sp>
        <p:nvSpPr>
          <p:cNvPr id="4" name="Text Placeholder 3"/>
          <p:cNvSpPr>
            <a:spLocks noGrp="1"/>
          </p:cNvSpPr>
          <p:nvPr>
            <p:ph type="body" idx="1"/>
          </p:nvPr>
        </p:nvSpPr>
        <p:spPr>
          <a:xfrm>
            <a:off x="575296" y="3597951"/>
            <a:ext cx="5443722" cy="1163395"/>
          </a:xfrm>
          <a:prstGeom prst="rect">
            <a:avLst/>
          </a:prstGeom>
        </p:spPr>
        <p:txBody>
          <a:bodyPr vert="horz" wrap="square" lIns="0" tIns="0" rIns="0" bIns="0" rtlCol="0" anchor="t">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A974DFFC-E26C-FF7F-92C1-388763AECEB7}"/>
              </a:ext>
            </a:extLst>
          </p:cNvPr>
          <p:cNvPicPr>
            <a:picLocks noChangeAspect="1" noChangeArrowheads="1"/>
          </p:cNvPicPr>
          <p:nvPr userDrawn="1"/>
        </p:nvPicPr>
        <p:blipFill>
          <a:blip r:embed="rId9" cstate="screen">
            <a:alphaModFix amt="0"/>
            <a:extLst>
              <a:ext uri="{28A0092B-C50C-407E-A947-70E740481C1C}">
                <a14:useLocalDpi xmlns:a14="http://schemas.microsoft.com/office/drawing/2010/main"/>
              </a:ext>
            </a:extLst>
          </a:blip>
          <a:srcRect/>
          <a:stretch>
            <a:fillRect/>
          </a:stretch>
        </p:blipFill>
        <p:spPr bwMode="auto">
          <a:xfrm>
            <a:off x="561337" y="512466"/>
            <a:ext cx="11069326" cy="5833068"/>
          </a:xfrm>
          <a:prstGeom prst="rect">
            <a:avLst/>
          </a:prstGeom>
          <a:noFill/>
          <a:effectLst>
            <a:outerShdw blurRad="50800" dist="50800" dir="5400000" algn="ctr" rotWithShape="0">
              <a:srgbClr val="000000">
                <a:alpha val="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8689686"/>
      </p:ext>
    </p:extLst>
  </p:cSld>
  <p:clrMap bg1="lt1" tx1="dk1" bg2="lt2" tx2="dk2" accent1="accent1" accent2="accent2" accent3="accent3" accent4="accent4" accent5="accent5" accent6="accent6" hlink="hlink" folHlink="folHlink"/>
  <p:sldLayoutIdLst>
    <p:sldLayoutId id="2147485762" r:id="rId1"/>
    <p:sldLayoutId id="2147485763" r:id="rId2"/>
    <p:sldLayoutId id="2147485594" r:id="rId3"/>
    <p:sldLayoutId id="2147485683" r:id="rId4"/>
    <p:sldLayoutId id="2147485756" r:id="rId5"/>
    <p:sldLayoutId id="2147485769" r:id="rId6"/>
    <p:sldLayoutId id="2147485770" r:id="rId7"/>
  </p:sldLayoutIdLst>
  <p:transition>
    <p:fade/>
  </p:transition>
  <p:hf sldNum="0" hdr="0" ftr="0" dt="0"/>
  <p:txStyles>
    <p:titleStyle>
      <a:lvl1pPr algn="l" defTabSz="932742" rtl="0" eaLnBrk="1" latinLnBrk="0" hangingPunct="1">
        <a:lnSpc>
          <a:spcPct val="100000"/>
        </a:lnSpc>
        <a:spcBef>
          <a:spcPct val="0"/>
        </a:spcBef>
        <a:buNone/>
        <a:defRPr lang="en-US" sz="4000" b="1" kern="1200" cap="none" spc="0" baseline="0" dirty="0" smtClean="0">
          <a:ln w="3175">
            <a:noFill/>
          </a:ln>
          <a:solidFill>
            <a:schemeClr val="tx1"/>
          </a:solidFill>
          <a:effectLst/>
          <a:latin typeface="Open Sans ExtraBold" panose="020B0606030504020204" pitchFamily="34" charset="0"/>
          <a:ea typeface="Open Sans ExtraBold" panose="020B0606030504020204" pitchFamily="34" charset="0"/>
          <a:cs typeface="Open Sans ExtraBold" panose="020B0606030504020204" pitchFamily="34" charset="0"/>
        </a:defRPr>
      </a:lvl1pPr>
    </p:titleStyle>
    <p:bodyStyle>
      <a:lvl1pPr marL="0" marR="0" indent="0" algn="l" defTabSz="932742" rtl="0" eaLnBrk="1" fontAlgn="auto" latinLnBrk="0" hangingPunct="1">
        <a:lnSpc>
          <a:spcPct val="100000"/>
        </a:lnSpc>
        <a:spcBef>
          <a:spcPct val="20000"/>
        </a:spcBef>
        <a:spcAft>
          <a:spcPts val="0"/>
        </a:spcAft>
        <a:buClr>
          <a:schemeClr val="accent2"/>
        </a:buClr>
        <a:buSzPct val="90000"/>
        <a:buFontTx/>
        <a:buNone/>
        <a:tabLst/>
        <a:defRPr sz="1800" b="1" kern="1200" spc="0" baseline="0">
          <a:solidFill>
            <a:schemeClr val="tx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457200" marR="0" indent="-228600" algn="l" defTabSz="932742" rtl="0" eaLnBrk="1" fontAlgn="auto" latinLnBrk="0" hangingPunct="1">
        <a:lnSpc>
          <a:spcPct val="100000"/>
        </a:lnSpc>
        <a:spcBef>
          <a:spcPct val="20000"/>
        </a:spcBef>
        <a:spcAft>
          <a:spcPts val="0"/>
        </a:spcAft>
        <a:buClr>
          <a:schemeClr val="accent5"/>
        </a:buClr>
        <a:buSzPct val="90000"/>
        <a:buFont typeface="Arial" panose="020B0604020202020204" pitchFamily="34" charset="0"/>
        <a:buChar char="•"/>
        <a:tabLst/>
        <a:defRPr sz="1200" b="0" kern="1200" spc="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657225" marR="0" indent="-200025" algn="l" defTabSz="932742" rtl="0" eaLnBrk="1" fontAlgn="auto" latinLnBrk="0" hangingPunct="1">
        <a:lnSpc>
          <a:spcPct val="100000"/>
        </a:lnSpc>
        <a:spcBef>
          <a:spcPct val="20000"/>
        </a:spcBef>
        <a:spcAft>
          <a:spcPts val="0"/>
        </a:spcAft>
        <a:buClr>
          <a:schemeClr val="accent5"/>
        </a:buClr>
        <a:buSzPct val="90000"/>
        <a:buFont typeface="Arial" panose="020B0604020202020204" pitchFamily="34" charset="0"/>
        <a:buChar char="•"/>
        <a:tabLst/>
        <a:defRPr sz="1200" b="0" kern="1200" spc="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842963" marR="0" indent="-180975" algn="l" defTabSz="932742" rtl="0" eaLnBrk="1" fontAlgn="auto" latinLnBrk="0" hangingPunct="1">
        <a:lnSpc>
          <a:spcPct val="100000"/>
        </a:lnSpc>
        <a:spcBef>
          <a:spcPct val="20000"/>
        </a:spcBef>
        <a:spcAft>
          <a:spcPts val="0"/>
        </a:spcAft>
        <a:buClr>
          <a:schemeClr val="accent5"/>
        </a:buClr>
        <a:buSzPct val="90000"/>
        <a:buFont typeface="Arial" panose="020B0604020202020204" pitchFamily="34" charset="0"/>
        <a:buChar char="•"/>
        <a:tabLst/>
        <a:defRPr sz="1200" b="0" kern="1200" spc="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1023938" marR="0" indent="-168275" algn="l" defTabSz="932742" rtl="0" eaLnBrk="1" fontAlgn="auto" latinLnBrk="0" hangingPunct="1">
        <a:lnSpc>
          <a:spcPct val="100000"/>
        </a:lnSpc>
        <a:spcBef>
          <a:spcPct val="20000"/>
        </a:spcBef>
        <a:spcAft>
          <a:spcPts val="0"/>
        </a:spcAft>
        <a:buClr>
          <a:schemeClr val="accent5"/>
        </a:buClr>
        <a:buSzPct val="90000"/>
        <a:buFont typeface="Arial" panose="020B0604020202020204" pitchFamily="34" charset="0"/>
        <a:buChar char="•"/>
        <a:tabLst/>
        <a:defRPr sz="1200" b="0" kern="1200" spc="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0" userDrawn="1">
          <p15:clr>
            <a:srgbClr val="C35EA4"/>
          </p15:clr>
        </p15:guide>
        <p15:guide id="17" pos="7320" userDrawn="1">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92" userDrawn="1">
          <p15:clr>
            <a:srgbClr val="A4A3A4"/>
          </p15:clr>
        </p15:guide>
        <p15:guide id="29" orient="horz" pos="4135">
          <p15:clr>
            <a:srgbClr val="A4A3A4"/>
          </p15:clr>
        </p15:guide>
        <p15:guide id="30" pos="7488" userDrawn="1">
          <p15:clr>
            <a:srgbClr val="A4A3A4"/>
          </p15:clr>
        </p15:guide>
        <p15:guide id="31" orient="horz" pos="400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8.sv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8.sv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0.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microsoft.com/office/2007/relationships/hdphoto" Target="../media/hdphoto2.wdp"/><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18.svg"/></Relationships>
</file>

<file path=ppt/slides/_rels/slide2.xml.rels><?xml version="1.0" encoding="UTF-8" standalone="yes"?>
<Relationships xmlns="http://schemas.openxmlformats.org/package/2006/relationships"><Relationship Id="rId8" Type="http://schemas.openxmlformats.org/officeDocument/2006/relationships/hyperlink" Target="https://sqlsaturday.com/2024-08-03-sqlsaturday1083/" TargetMode="External"/><Relationship Id="rId13" Type="http://schemas.openxmlformats.org/officeDocument/2006/relationships/hyperlink" Target="https://link.springer.com/search?dc.creator=Edward+Pollack" TargetMode="External"/><Relationship Id="rId18" Type="http://schemas.openxmlformats.org/officeDocument/2006/relationships/hyperlink" Target="https://www.transfinder.com/" TargetMode="External"/><Relationship Id="rId3" Type="http://schemas.openxmlformats.org/officeDocument/2006/relationships/hyperlink" Target="https://link.springer.com/book/10.1007/978-1-4842-4318-3" TargetMode="External"/><Relationship Id="rId21" Type="http://schemas.openxmlformats.org/officeDocument/2006/relationships/image" Target="../media/image12.png"/><Relationship Id="rId7" Type="http://schemas.openxmlformats.org/officeDocument/2006/relationships/hyperlink" Target="https://www.red-gate.com/simple-talk/author/ed7alum-rpi-edu/" TargetMode="External"/><Relationship Id="rId12" Type="http://schemas.openxmlformats.org/officeDocument/2006/relationships/image" Target="../media/image7.jpeg"/><Relationship Id="rId17" Type="http://schemas.openxmlformats.org/officeDocument/2006/relationships/image" Target="../media/image10.jpeg"/><Relationship Id="rId2" Type="http://schemas.openxmlformats.org/officeDocument/2006/relationships/notesSlide" Target="../notesSlides/notesSlide2.xml"/><Relationship Id="rId16" Type="http://schemas.openxmlformats.org/officeDocument/2006/relationships/hyperlink" Target="https://mvp.microsoft.com/en-US/MVP/profile/c7dc42d5-ff3e-ed11-bba3-000d3a197333" TargetMode="External"/><Relationship Id="rId20" Type="http://schemas.openxmlformats.org/officeDocument/2006/relationships/hyperlink" Target="https://sqlsaturday.com/" TargetMode="External"/><Relationship Id="rId1" Type="http://schemas.openxmlformats.org/officeDocument/2006/relationships/slideLayout" Target="../slideLayouts/slideLayout7.xml"/><Relationship Id="rId6" Type="http://schemas.openxmlformats.org/officeDocument/2006/relationships/hyperlink" Target="https://link.springer.com/book/10.1007/978-1-4842-5197-3" TargetMode="External"/><Relationship Id="rId11" Type="http://schemas.openxmlformats.org/officeDocument/2006/relationships/hyperlink" Target="https://www.linkedin.com/in/ed-pollack-65a3aa23/" TargetMode="External"/><Relationship Id="rId5" Type="http://schemas.openxmlformats.org/officeDocument/2006/relationships/hyperlink" Target="https://link.springer.com/book/10.1007/978-1-4842-9215-0" TargetMode="External"/><Relationship Id="rId15" Type="http://schemas.openxmlformats.org/officeDocument/2006/relationships/image" Target="../media/image9.png"/><Relationship Id="rId10" Type="http://schemas.openxmlformats.org/officeDocument/2006/relationships/hyperlink" Target="https://www.meetup.com/capital-area-sql-server-user-group/" TargetMode="External"/><Relationship Id="rId19" Type="http://schemas.openxmlformats.org/officeDocument/2006/relationships/image" Target="../media/image11.jpg"/><Relationship Id="rId4" Type="http://schemas.openxmlformats.org/officeDocument/2006/relationships/hyperlink" Target="https://link.springer.com/book/10.1007/978-1-4842-8048-5" TargetMode="External"/><Relationship Id="rId9" Type="http://schemas.openxmlformats.org/officeDocument/2006/relationships/hyperlink" Target="https://datadrivencommunity.com/" TargetMode="External"/><Relationship Id="rId14" Type="http://schemas.openxmlformats.org/officeDocument/2006/relationships/image" Target="../media/image8.jpeg"/><Relationship Id="rId22" Type="http://schemas.openxmlformats.org/officeDocument/2006/relationships/image" Target="../media/image1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aka.ms/teams-ai-repo"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 Id="rId5" Type="http://schemas.openxmlformats.org/officeDocument/2006/relationships/hyperlink" Target="https://aka.ms/teams-card-starters" TargetMode="External"/><Relationship Id="rId4" Type="http://schemas.openxmlformats.org/officeDocument/2006/relationships/hyperlink" Target="https://aka.ms/powered-by-ai"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8.sv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8.sv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25A65-1078-249B-17BA-76D61F4DE0A6}"/>
              </a:ext>
            </a:extLst>
          </p:cNvPr>
          <p:cNvSpPr>
            <a:spLocks noGrp="1"/>
          </p:cNvSpPr>
          <p:nvPr>
            <p:ph type="title"/>
          </p:nvPr>
        </p:nvSpPr>
        <p:spPr>
          <a:xfrm>
            <a:off x="582171" y="540075"/>
            <a:ext cx="6367270" cy="3805401"/>
          </a:xfrm>
        </p:spPr>
        <p:txBody>
          <a:bodyPr/>
          <a:lstStyle/>
          <a:p>
            <a:r>
              <a:rPr lang="en-US">
                <a:latin typeface="Open Sans ExtraBold"/>
                <a:ea typeface="Open Sans ExtraBold"/>
                <a:cs typeface="Open Sans ExtraBold"/>
              </a:rPr>
              <a:t>Build your own copilot with Teams AI Library and .NET</a:t>
            </a:r>
            <a:endParaRPr lang="en-US">
              <a:solidFill>
                <a:schemeClr val="tx2"/>
              </a:solidFill>
            </a:endParaRPr>
          </a:p>
        </p:txBody>
      </p:sp>
      <p:sp>
        <p:nvSpPr>
          <p:cNvPr id="3" name="Text Placeholder 2">
            <a:extLst>
              <a:ext uri="{FF2B5EF4-FFF2-40B4-BE49-F238E27FC236}">
                <a16:creationId xmlns:a16="http://schemas.microsoft.com/office/drawing/2014/main" id="{535D60E2-B747-8860-2811-AB5C38F7F463}"/>
              </a:ext>
            </a:extLst>
          </p:cNvPr>
          <p:cNvSpPr>
            <a:spLocks noGrp="1"/>
          </p:cNvSpPr>
          <p:nvPr>
            <p:ph type="body" sz="quarter" idx="10"/>
          </p:nvPr>
        </p:nvSpPr>
        <p:spPr>
          <a:xfrm>
            <a:off x="582171" y="4694291"/>
            <a:ext cx="5430837" cy="609398"/>
          </a:xfrm>
        </p:spPr>
        <p:txBody>
          <a:bodyPr/>
          <a:lstStyle/>
          <a:p>
            <a:r>
              <a:rPr lang="en-US" dirty="0">
                <a:latin typeface="Open Sans ExtraBold"/>
                <a:ea typeface="Open Sans ExtraBold"/>
                <a:cs typeface="Open Sans ExtraBold"/>
              </a:rPr>
              <a:t>Edward Pollack</a:t>
            </a:r>
          </a:p>
          <a:p>
            <a:r>
              <a:rPr lang="en-US" dirty="0">
                <a:latin typeface="Open Sans ExtraBold"/>
                <a:ea typeface="Open Sans ExtraBold"/>
                <a:cs typeface="Open Sans ExtraBold"/>
              </a:rPr>
              <a:t>Microsoft Data Platform MVP</a:t>
            </a:r>
            <a:endParaRPr lang="en-US" dirty="0"/>
          </a:p>
        </p:txBody>
      </p:sp>
    </p:spTree>
    <p:extLst>
      <p:ext uri="{BB962C8B-B14F-4D97-AF65-F5344CB8AC3E}">
        <p14:creationId xmlns:p14="http://schemas.microsoft.com/office/powerpoint/2010/main" val="198179931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A49A-B807-D629-B68F-CAAAD0812F75}"/>
              </a:ext>
            </a:extLst>
          </p:cNvPr>
          <p:cNvSpPr>
            <a:spLocks noGrp="1"/>
          </p:cNvSpPr>
          <p:nvPr>
            <p:ph type="title"/>
          </p:nvPr>
        </p:nvSpPr>
        <p:spPr>
          <a:xfrm>
            <a:off x="588263" y="457200"/>
            <a:ext cx="11018520" cy="553998"/>
          </a:xfrm>
        </p:spPr>
        <p:txBody>
          <a:bodyPr/>
          <a:lstStyle/>
          <a:p>
            <a:pPr marL="0" marR="0" lvl="0" indent="0" algn="ctr" fontAlgn="auto">
              <a:spcAft>
                <a:spcPts val="0"/>
              </a:spcAft>
              <a:buClrTx/>
              <a:buSzTx/>
              <a:tabLst/>
              <a:defRPr/>
            </a:pPr>
            <a:r>
              <a:rPr lang="en-US"/>
              <a:t>Building your copilot</a:t>
            </a:r>
          </a:p>
        </p:txBody>
      </p:sp>
      <p:grpSp>
        <p:nvGrpSpPr>
          <p:cNvPr id="3" name="Group 2">
            <a:extLst>
              <a:ext uri="{FF2B5EF4-FFF2-40B4-BE49-F238E27FC236}">
                <a16:creationId xmlns:a16="http://schemas.microsoft.com/office/drawing/2014/main" id="{5791351C-E495-F9A6-C945-BFB07338A640}"/>
              </a:ext>
            </a:extLst>
          </p:cNvPr>
          <p:cNvGrpSpPr/>
          <p:nvPr/>
        </p:nvGrpSpPr>
        <p:grpSpPr>
          <a:xfrm>
            <a:off x="590152" y="1701396"/>
            <a:ext cx="5466092" cy="3817620"/>
            <a:chOff x="5828702" y="1677509"/>
            <a:chExt cx="5669314" cy="3817620"/>
          </a:xfrm>
        </p:grpSpPr>
        <p:sp>
          <p:nvSpPr>
            <p:cNvPr id="4" name="Rectangle: Rounded Corners 36">
              <a:extLst>
                <a:ext uri="{FF2B5EF4-FFF2-40B4-BE49-F238E27FC236}">
                  <a16:creationId xmlns:a16="http://schemas.microsoft.com/office/drawing/2014/main" id="{9812590B-00F9-D2D7-3D43-4CBEE07CB44E}"/>
                </a:ext>
              </a:extLst>
            </p:cNvPr>
            <p:cNvSpPr/>
            <p:nvPr/>
          </p:nvSpPr>
          <p:spPr>
            <a:xfrm>
              <a:off x="5828702" y="1677509"/>
              <a:ext cx="5669314" cy="3817620"/>
            </a:xfrm>
            <a:prstGeom prst="roundRect">
              <a:avLst>
                <a:gd name="adj" fmla="val 401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grpSp>
          <p:nvGrpSpPr>
            <p:cNvPr id="6" name="Group 5">
              <a:extLst>
                <a:ext uri="{FF2B5EF4-FFF2-40B4-BE49-F238E27FC236}">
                  <a16:creationId xmlns:a16="http://schemas.microsoft.com/office/drawing/2014/main" id="{62C106EC-1CEE-1FD5-7B06-C008F442E8BD}"/>
                </a:ext>
              </a:extLst>
            </p:cNvPr>
            <p:cNvGrpSpPr/>
            <p:nvPr/>
          </p:nvGrpSpPr>
          <p:grpSpPr>
            <a:xfrm>
              <a:off x="6040405" y="2919238"/>
              <a:ext cx="5209596" cy="1334162"/>
              <a:chOff x="2994329" y="3735360"/>
              <a:chExt cx="6203342" cy="1334162"/>
            </a:xfrm>
          </p:grpSpPr>
          <p:sp>
            <p:nvSpPr>
              <p:cNvPr id="14" name="Rectangle: Rounded Corners 2">
                <a:extLst>
                  <a:ext uri="{FF2B5EF4-FFF2-40B4-BE49-F238E27FC236}">
                    <a16:creationId xmlns:a16="http://schemas.microsoft.com/office/drawing/2014/main" id="{A7DE6DE6-E8E0-85FE-1B8A-387FAA108999}"/>
                  </a:ext>
                </a:extLst>
              </p:cNvPr>
              <p:cNvSpPr/>
              <p:nvPr/>
            </p:nvSpPr>
            <p:spPr>
              <a:xfrm>
                <a:off x="3244781" y="4006441"/>
                <a:ext cx="2574335" cy="792000"/>
              </a:xfrm>
              <a:prstGeom prst="roundRect">
                <a:avLst>
                  <a:gd name="adj" fmla="val 20156"/>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Teams AI Library</a:t>
                </a:r>
              </a:p>
            </p:txBody>
          </p:sp>
          <p:sp>
            <p:nvSpPr>
              <p:cNvPr id="19" name="Rectangle: Rounded Corners 5">
                <a:extLst>
                  <a:ext uri="{FF2B5EF4-FFF2-40B4-BE49-F238E27FC236}">
                    <a16:creationId xmlns:a16="http://schemas.microsoft.com/office/drawing/2014/main" id="{6DBA0B5B-6801-2D66-08CF-08C65FA6F9D6}"/>
                  </a:ext>
                </a:extLst>
              </p:cNvPr>
              <p:cNvSpPr/>
              <p:nvPr/>
            </p:nvSpPr>
            <p:spPr>
              <a:xfrm>
                <a:off x="6371268" y="4006441"/>
                <a:ext cx="2574335" cy="792000"/>
              </a:xfrm>
              <a:prstGeom prst="roundRect">
                <a:avLst>
                  <a:gd name="adj" fmla="val 18235"/>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Bot Framework</a:t>
                </a:r>
              </a:p>
            </p:txBody>
          </p:sp>
          <p:sp>
            <p:nvSpPr>
              <p:cNvPr id="20" name="Rectangle: Rounded Corners 6">
                <a:extLst>
                  <a:ext uri="{FF2B5EF4-FFF2-40B4-BE49-F238E27FC236}">
                    <a16:creationId xmlns:a16="http://schemas.microsoft.com/office/drawing/2014/main" id="{983EF189-486A-B461-1D83-25DCC417CA90}"/>
                  </a:ext>
                </a:extLst>
              </p:cNvPr>
              <p:cNvSpPr/>
              <p:nvPr/>
            </p:nvSpPr>
            <p:spPr>
              <a:xfrm>
                <a:off x="2994329" y="3735360"/>
                <a:ext cx="6203342" cy="1334162"/>
              </a:xfrm>
              <a:prstGeom prst="roundRect">
                <a:avLst>
                  <a:gd name="adj" fmla="val 1390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pic>
            <p:nvPicPr>
              <p:cNvPr id="21" name="Graphic 20" descr="Add outline">
                <a:extLst>
                  <a:ext uri="{FF2B5EF4-FFF2-40B4-BE49-F238E27FC236}">
                    <a16:creationId xmlns:a16="http://schemas.microsoft.com/office/drawing/2014/main" id="{B8CEA181-5FEA-E9B2-6B58-B6AA28929C6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08983" y="4300857"/>
                <a:ext cx="172417" cy="172417"/>
              </a:xfrm>
              <a:prstGeom prst="rect">
                <a:avLst/>
              </a:prstGeom>
            </p:spPr>
          </p:pic>
        </p:grpSp>
        <p:sp>
          <p:nvSpPr>
            <p:cNvPr id="7" name="Rectangle: Rounded Corners 9">
              <a:extLst>
                <a:ext uri="{FF2B5EF4-FFF2-40B4-BE49-F238E27FC236}">
                  <a16:creationId xmlns:a16="http://schemas.microsoft.com/office/drawing/2014/main" id="{B23515A3-4BE3-9924-0964-13119131D2F3}"/>
                </a:ext>
              </a:extLst>
            </p:cNvPr>
            <p:cNvSpPr/>
            <p:nvPr/>
          </p:nvSpPr>
          <p:spPr>
            <a:xfrm>
              <a:off x="6039596" y="4513153"/>
              <a:ext cx="5209597" cy="720000"/>
            </a:xfrm>
            <a:prstGeom prst="roundRect">
              <a:avLst>
                <a:gd name="adj" fmla="val 20477"/>
              </a:avLst>
            </a:prstGeom>
            <a:gradFill flip="none" rotWithShape="1">
              <a:gsLst>
                <a:gs pos="80000">
                  <a:srgbClr val="C03BC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LLM</a:t>
              </a:r>
            </a:p>
          </p:txBody>
        </p:sp>
        <p:sp>
          <p:nvSpPr>
            <p:cNvPr id="10" name="Rectangle: Rounded Corners 27">
              <a:extLst>
                <a:ext uri="{FF2B5EF4-FFF2-40B4-BE49-F238E27FC236}">
                  <a16:creationId xmlns:a16="http://schemas.microsoft.com/office/drawing/2014/main" id="{6DFC298B-C098-A85B-7095-E2CF0D08338D}"/>
                </a:ext>
              </a:extLst>
            </p:cNvPr>
            <p:cNvSpPr/>
            <p:nvPr/>
          </p:nvSpPr>
          <p:spPr>
            <a:xfrm>
              <a:off x="6039596" y="1881786"/>
              <a:ext cx="5209597" cy="720000"/>
            </a:xfrm>
            <a:prstGeom prst="roundRect">
              <a:avLst>
                <a:gd name="adj" fmla="val 20477"/>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Teams</a:t>
              </a:r>
            </a:p>
          </p:txBody>
        </p:sp>
      </p:grpSp>
      <p:sp>
        <p:nvSpPr>
          <p:cNvPr id="5" name="TextBox 4">
            <a:extLst>
              <a:ext uri="{FF2B5EF4-FFF2-40B4-BE49-F238E27FC236}">
                <a16:creationId xmlns:a16="http://schemas.microsoft.com/office/drawing/2014/main" id="{DE43A0D7-504F-3172-3279-C9E30EBD679B}"/>
              </a:ext>
            </a:extLst>
          </p:cNvPr>
          <p:cNvSpPr txBox="1"/>
          <p:nvPr/>
        </p:nvSpPr>
        <p:spPr>
          <a:xfrm>
            <a:off x="3084750" y="3315871"/>
            <a:ext cx="440326" cy="52322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effectLst/>
                <a:uLnTx/>
                <a:uFillTx/>
                <a:latin typeface="Segoe UI Light" panose="020B0502040204020203" pitchFamily="34" charset="0"/>
                <a:ea typeface="+mn-ea"/>
                <a:cs typeface="Segoe UI Light" panose="020B0502040204020203" pitchFamily="34" charset="0"/>
              </a:rPr>
              <a:t>+</a:t>
            </a:r>
          </a:p>
        </p:txBody>
      </p:sp>
      <p:sp>
        <p:nvSpPr>
          <p:cNvPr id="8" name="Rounded Rectangle 7">
            <a:extLst>
              <a:ext uri="{FF2B5EF4-FFF2-40B4-BE49-F238E27FC236}">
                <a16:creationId xmlns:a16="http://schemas.microsoft.com/office/drawing/2014/main" id="{6F5C79C8-2E0C-3B7A-489D-FAF4438959EC}"/>
              </a:ext>
            </a:extLst>
          </p:cNvPr>
          <p:cNvSpPr/>
          <p:nvPr/>
        </p:nvSpPr>
        <p:spPr>
          <a:xfrm>
            <a:off x="6527892" y="4478437"/>
            <a:ext cx="5086166" cy="1040579"/>
          </a:xfrm>
          <a:prstGeom prst="roundRect">
            <a:avLst>
              <a:gd name="adj" fmla="val 132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360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a:gsLst>
                    <a:gs pos="0">
                      <a:srgbClr val="FFA38B"/>
                    </a:gs>
                    <a:gs pos="100000">
                      <a:srgbClr val="D59ED7"/>
                    </a:gs>
                  </a:gsLst>
                  <a:path path="circle">
                    <a:fillToRect l="100000" t="100000"/>
                  </a:path>
                  <a:tileRect r="-100000" b="-100000"/>
                </a:gradFill>
                <a:latin typeface="Segoe UI Semibold"/>
                <a:cs typeface="Segoe UI"/>
              </a:rPr>
              <a:t>Model:</a:t>
            </a:r>
          </a:p>
          <a:p>
            <a:pPr defTabSz="932472" fontAlgn="base">
              <a:spcBef>
                <a:spcPts val="600"/>
              </a:spcBef>
              <a:spcAft>
                <a:spcPct val="0"/>
              </a:spcAft>
            </a:pPr>
            <a:r>
              <a:rPr lang="en-US" sz="1600">
                <a:solidFill>
                  <a:srgbClr val="170C3F"/>
                </a:solidFill>
                <a:latin typeface="Segoe UI"/>
                <a:cs typeface="Segoe UI"/>
              </a:rPr>
              <a:t>Orchestrators, foundational models, and data</a:t>
            </a:r>
          </a:p>
        </p:txBody>
      </p:sp>
      <p:cxnSp>
        <p:nvCxnSpPr>
          <p:cNvPr id="9" name="Straight Connector 8">
            <a:extLst>
              <a:ext uri="{FF2B5EF4-FFF2-40B4-BE49-F238E27FC236}">
                <a16:creationId xmlns:a16="http://schemas.microsoft.com/office/drawing/2014/main" id="{F161264B-F8F3-E764-EB98-A4635AFD950D}"/>
              </a:ext>
            </a:extLst>
          </p:cNvPr>
          <p:cNvCxnSpPr>
            <a:cxnSpLocks/>
          </p:cNvCxnSpPr>
          <p:nvPr/>
        </p:nvCxnSpPr>
        <p:spPr>
          <a:xfrm flipH="1">
            <a:off x="6294003" y="4998726"/>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1" name="Rounded Rectangle 10">
            <a:extLst>
              <a:ext uri="{FF2B5EF4-FFF2-40B4-BE49-F238E27FC236}">
                <a16:creationId xmlns:a16="http://schemas.microsoft.com/office/drawing/2014/main" id="{EFC2FEF7-E12D-C6BD-320B-CAA86B79DAB5}"/>
              </a:ext>
            </a:extLst>
          </p:cNvPr>
          <p:cNvSpPr/>
          <p:nvPr/>
        </p:nvSpPr>
        <p:spPr>
          <a:xfrm>
            <a:off x="6527892" y="2943126"/>
            <a:ext cx="5086166" cy="1342012"/>
          </a:xfrm>
          <a:prstGeom prst="roundRect">
            <a:avLst>
              <a:gd name="adj" fmla="val 1142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a:gsLst>
                    <a:gs pos="0">
                      <a:srgbClr val="8DC8E8"/>
                    </a:gs>
                    <a:gs pos="100000">
                      <a:srgbClr val="49C5B1"/>
                    </a:gs>
                  </a:gsLst>
                  <a:path path="circle">
                    <a:fillToRect l="100000" t="100000"/>
                  </a:path>
                  <a:tileRect r="-100000" b="-100000"/>
                </a:gradFill>
                <a:latin typeface="Segoe UI Semibold"/>
                <a:cs typeface="Segoe UI"/>
              </a:rPr>
              <a:t>Conversational Interface:</a:t>
            </a:r>
          </a:p>
          <a:p>
            <a:pPr defTabSz="932472" fontAlgn="base">
              <a:spcBef>
                <a:spcPts val="600"/>
              </a:spcBef>
              <a:spcAft>
                <a:spcPct val="0"/>
              </a:spcAft>
            </a:pPr>
            <a:r>
              <a:rPr lang="en-US" sz="1600">
                <a:solidFill>
                  <a:srgbClr val="170C3F"/>
                </a:solidFill>
                <a:latin typeface="Segoe UI"/>
                <a:cs typeface="Segoe UI"/>
              </a:rPr>
              <a:t>Instructions, Actions, Handlers, </a:t>
            </a:r>
            <a:br>
              <a:rPr lang="en-US" sz="1600">
                <a:solidFill>
                  <a:srgbClr val="170C3F"/>
                </a:solidFill>
                <a:latin typeface="Segoe UI" panose="020B0502040204020203" pitchFamily="34" charset="0"/>
                <a:cs typeface="Segoe UI" panose="020B0502040204020203" pitchFamily="34" charset="0"/>
              </a:rPr>
            </a:br>
            <a:r>
              <a:rPr lang="en-US" sz="1600">
                <a:solidFill>
                  <a:srgbClr val="170C3F"/>
                </a:solidFill>
                <a:latin typeface="Segoe UI"/>
                <a:cs typeface="Segoe UI"/>
              </a:rPr>
              <a:t>Triggers, and Intent Detection</a:t>
            </a:r>
          </a:p>
        </p:txBody>
      </p:sp>
      <p:cxnSp>
        <p:nvCxnSpPr>
          <p:cNvPr id="12" name="Straight Connector 11">
            <a:extLst>
              <a:ext uri="{FF2B5EF4-FFF2-40B4-BE49-F238E27FC236}">
                <a16:creationId xmlns:a16="http://schemas.microsoft.com/office/drawing/2014/main" id="{A494CCC3-EE15-A89C-8953-3B44FAE75F97}"/>
              </a:ext>
            </a:extLst>
          </p:cNvPr>
          <p:cNvCxnSpPr>
            <a:cxnSpLocks/>
          </p:cNvCxnSpPr>
          <p:nvPr/>
        </p:nvCxnSpPr>
        <p:spPr>
          <a:xfrm flipH="1">
            <a:off x="6294003" y="3614131"/>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3" name="TextBox 12">
            <a:extLst>
              <a:ext uri="{FF2B5EF4-FFF2-40B4-BE49-F238E27FC236}">
                <a16:creationId xmlns:a16="http://schemas.microsoft.com/office/drawing/2014/main" id="{911590C4-684F-32FD-4E5A-06C66AD6D0E4}"/>
              </a:ext>
            </a:extLst>
          </p:cNvPr>
          <p:cNvSpPr txBox="1"/>
          <p:nvPr/>
        </p:nvSpPr>
        <p:spPr>
          <a:xfrm>
            <a:off x="584200" y="5819135"/>
            <a:ext cx="54946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R="0" lvl="0" indent="0" algn="ctr" fontAlgn="auto">
              <a:lnSpc>
                <a:spcPct val="100000"/>
              </a:lnSpc>
              <a:spcBef>
                <a:spcPts val="0"/>
              </a:spcBef>
              <a:spcAft>
                <a:spcPts val="0"/>
              </a:spcAft>
              <a:buClrTx/>
              <a:buSzTx/>
              <a:buFontTx/>
              <a:buNone/>
              <a:tabLst/>
              <a:defRPr/>
            </a:pPr>
            <a:r>
              <a:rPr lang="en-US" sz="2400">
                <a:latin typeface="Segoe UI Light"/>
                <a:cs typeface="Segoe UI Light"/>
              </a:rPr>
              <a:t>.NET, JS, Python</a:t>
            </a:r>
          </a:p>
        </p:txBody>
      </p:sp>
    </p:spTree>
    <p:extLst>
      <p:ext uri="{BB962C8B-B14F-4D97-AF65-F5344CB8AC3E}">
        <p14:creationId xmlns:p14="http://schemas.microsoft.com/office/powerpoint/2010/main" val="221242640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A49A-B807-D629-B68F-CAAAD0812F75}"/>
              </a:ext>
            </a:extLst>
          </p:cNvPr>
          <p:cNvSpPr>
            <a:spLocks noGrp="1"/>
          </p:cNvSpPr>
          <p:nvPr>
            <p:ph type="title"/>
          </p:nvPr>
        </p:nvSpPr>
        <p:spPr>
          <a:xfrm>
            <a:off x="588263" y="457200"/>
            <a:ext cx="11018520" cy="553998"/>
          </a:xfrm>
        </p:spPr>
        <p:txBody>
          <a:bodyPr/>
          <a:lstStyle/>
          <a:p>
            <a:pPr marL="0" marR="0" lvl="0" indent="0" algn="ctr" fontAlgn="auto">
              <a:spcAft>
                <a:spcPts val="0"/>
              </a:spcAft>
              <a:buClrTx/>
              <a:buSzTx/>
              <a:tabLst/>
              <a:defRPr/>
            </a:pPr>
            <a:r>
              <a:rPr lang="en-US"/>
              <a:t>Building your copilot</a:t>
            </a:r>
          </a:p>
        </p:txBody>
      </p:sp>
      <p:grpSp>
        <p:nvGrpSpPr>
          <p:cNvPr id="3" name="Group 2">
            <a:extLst>
              <a:ext uri="{FF2B5EF4-FFF2-40B4-BE49-F238E27FC236}">
                <a16:creationId xmlns:a16="http://schemas.microsoft.com/office/drawing/2014/main" id="{5791351C-E495-F9A6-C945-BFB07338A640}"/>
              </a:ext>
            </a:extLst>
          </p:cNvPr>
          <p:cNvGrpSpPr/>
          <p:nvPr/>
        </p:nvGrpSpPr>
        <p:grpSpPr>
          <a:xfrm>
            <a:off x="590152" y="1701396"/>
            <a:ext cx="5466092" cy="3817620"/>
            <a:chOff x="5828702" y="1677509"/>
            <a:chExt cx="5669314" cy="3817620"/>
          </a:xfrm>
        </p:grpSpPr>
        <p:sp>
          <p:nvSpPr>
            <p:cNvPr id="4" name="Rectangle: Rounded Corners 36">
              <a:extLst>
                <a:ext uri="{FF2B5EF4-FFF2-40B4-BE49-F238E27FC236}">
                  <a16:creationId xmlns:a16="http://schemas.microsoft.com/office/drawing/2014/main" id="{9812590B-00F9-D2D7-3D43-4CBEE07CB44E}"/>
                </a:ext>
              </a:extLst>
            </p:cNvPr>
            <p:cNvSpPr/>
            <p:nvPr/>
          </p:nvSpPr>
          <p:spPr>
            <a:xfrm>
              <a:off x="5828702" y="1677509"/>
              <a:ext cx="5669314" cy="3817620"/>
            </a:xfrm>
            <a:prstGeom prst="roundRect">
              <a:avLst>
                <a:gd name="adj" fmla="val 401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grpSp>
          <p:nvGrpSpPr>
            <p:cNvPr id="6" name="Group 5">
              <a:extLst>
                <a:ext uri="{FF2B5EF4-FFF2-40B4-BE49-F238E27FC236}">
                  <a16:creationId xmlns:a16="http://schemas.microsoft.com/office/drawing/2014/main" id="{62C106EC-1CEE-1FD5-7B06-C008F442E8BD}"/>
                </a:ext>
              </a:extLst>
            </p:cNvPr>
            <p:cNvGrpSpPr/>
            <p:nvPr/>
          </p:nvGrpSpPr>
          <p:grpSpPr>
            <a:xfrm>
              <a:off x="6040405" y="2919238"/>
              <a:ext cx="5209596" cy="1334162"/>
              <a:chOff x="2994329" y="3735360"/>
              <a:chExt cx="6203342" cy="1334162"/>
            </a:xfrm>
          </p:grpSpPr>
          <p:sp>
            <p:nvSpPr>
              <p:cNvPr id="14" name="Rectangle: Rounded Corners 2">
                <a:extLst>
                  <a:ext uri="{FF2B5EF4-FFF2-40B4-BE49-F238E27FC236}">
                    <a16:creationId xmlns:a16="http://schemas.microsoft.com/office/drawing/2014/main" id="{A7DE6DE6-E8E0-85FE-1B8A-387FAA108999}"/>
                  </a:ext>
                </a:extLst>
              </p:cNvPr>
              <p:cNvSpPr/>
              <p:nvPr/>
            </p:nvSpPr>
            <p:spPr>
              <a:xfrm>
                <a:off x="3244781" y="4006441"/>
                <a:ext cx="2574335" cy="792000"/>
              </a:xfrm>
              <a:prstGeom prst="roundRect">
                <a:avLst>
                  <a:gd name="adj" fmla="val 20156"/>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Teams AI Library</a:t>
                </a:r>
              </a:p>
            </p:txBody>
          </p:sp>
          <p:sp>
            <p:nvSpPr>
              <p:cNvPr id="19" name="Rectangle: Rounded Corners 5">
                <a:extLst>
                  <a:ext uri="{FF2B5EF4-FFF2-40B4-BE49-F238E27FC236}">
                    <a16:creationId xmlns:a16="http://schemas.microsoft.com/office/drawing/2014/main" id="{6DBA0B5B-6801-2D66-08CF-08C65FA6F9D6}"/>
                  </a:ext>
                </a:extLst>
              </p:cNvPr>
              <p:cNvSpPr/>
              <p:nvPr/>
            </p:nvSpPr>
            <p:spPr>
              <a:xfrm>
                <a:off x="6371268" y="4006441"/>
                <a:ext cx="2574335" cy="792000"/>
              </a:xfrm>
              <a:prstGeom prst="roundRect">
                <a:avLst>
                  <a:gd name="adj" fmla="val 18235"/>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Bot Framework</a:t>
                </a:r>
              </a:p>
            </p:txBody>
          </p:sp>
          <p:sp>
            <p:nvSpPr>
              <p:cNvPr id="20" name="Rectangle: Rounded Corners 6">
                <a:extLst>
                  <a:ext uri="{FF2B5EF4-FFF2-40B4-BE49-F238E27FC236}">
                    <a16:creationId xmlns:a16="http://schemas.microsoft.com/office/drawing/2014/main" id="{983EF189-486A-B461-1D83-25DCC417CA90}"/>
                  </a:ext>
                </a:extLst>
              </p:cNvPr>
              <p:cNvSpPr/>
              <p:nvPr/>
            </p:nvSpPr>
            <p:spPr>
              <a:xfrm>
                <a:off x="2994329" y="3735360"/>
                <a:ext cx="6203342" cy="1334162"/>
              </a:xfrm>
              <a:prstGeom prst="roundRect">
                <a:avLst>
                  <a:gd name="adj" fmla="val 1390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pic>
            <p:nvPicPr>
              <p:cNvPr id="21" name="Graphic 20" descr="Add outline">
                <a:extLst>
                  <a:ext uri="{FF2B5EF4-FFF2-40B4-BE49-F238E27FC236}">
                    <a16:creationId xmlns:a16="http://schemas.microsoft.com/office/drawing/2014/main" id="{B8CEA181-5FEA-E9B2-6B58-B6AA28929C6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08983" y="4300857"/>
                <a:ext cx="172417" cy="172417"/>
              </a:xfrm>
              <a:prstGeom prst="rect">
                <a:avLst/>
              </a:prstGeom>
            </p:spPr>
          </p:pic>
        </p:grpSp>
        <p:sp>
          <p:nvSpPr>
            <p:cNvPr id="7" name="Rectangle: Rounded Corners 9">
              <a:extLst>
                <a:ext uri="{FF2B5EF4-FFF2-40B4-BE49-F238E27FC236}">
                  <a16:creationId xmlns:a16="http://schemas.microsoft.com/office/drawing/2014/main" id="{B23515A3-4BE3-9924-0964-13119131D2F3}"/>
                </a:ext>
              </a:extLst>
            </p:cNvPr>
            <p:cNvSpPr/>
            <p:nvPr/>
          </p:nvSpPr>
          <p:spPr>
            <a:xfrm>
              <a:off x="6039596" y="4513153"/>
              <a:ext cx="5209597" cy="720000"/>
            </a:xfrm>
            <a:prstGeom prst="roundRect">
              <a:avLst>
                <a:gd name="adj" fmla="val 20477"/>
              </a:avLst>
            </a:prstGeom>
            <a:gradFill flip="none" rotWithShape="1">
              <a:gsLst>
                <a:gs pos="80000">
                  <a:srgbClr val="C03BC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LLM</a:t>
              </a:r>
            </a:p>
          </p:txBody>
        </p:sp>
        <p:sp>
          <p:nvSpPr>
            <p:cNvPr id="10" name="Rectangle: Rounded Corners 27">
              <a:extLst>
                <a:ext uri="{FF2B5EF4-FFF2-40B4-BE49-F238E27FC236}">
                  <a16:creationId xmlns:a16="http://schemas.microsoft.com/office/drawing/2014/main" id="{6DFC298B-C098-A85B-7095-E2CF0D08338D}"/>
                </a:ext>
              </a:extLst>
            </p:cNvPr>
            <p:cNvSpPr/>
            <p:nvPr/>
          </p:nvSpPr>
          <p:spPr>
            <a:xfrm>
              <a:off x="6039596" y="1881786"/>
              <a:ext cx="5209597" cy="720000"/>
            </a:xfrm>
            <a:prstGeom prst="roundRect">
              <a:avLst>
                <a:gd name="adj" fmla="val 20477"/>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Teams</a:t>
              </a:r>
            </a:p>
          </p:txBody>
        </p:sp>
      </p:grpSp>
      <p:sp>
        <p:nvSpPr>
          <p:cNvPr id="5" name="TextBox 4">
            <a:extLst>
              <a:ext uri="{FF2B5EF4-FFF2-40B4-BE49-F238E27FC236}">
                <a16:creationId xmlns:a16="http://schemas.microsoft.com/office/drawing/2014/main" id="{DE43A0D7-504F-3172-3279-C9E30EBD679B}"/>
              </a:ext>
            </a:extLst>
          </p:cNvPr>
          <p:cNvSpPr txBox="1"/>
          <p:nvPr/>
        </p:nvSpPr>
        <p:spPr>
          <a:xfrm>
            <a:off x="3084750" y="3315871"/>
            <a:ext cx="440326" cy="52322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effectLst/>
                <a:uLnTx/>
                <a:uFillTx/>
                <a:latin typeface="Segoe UI Light" panose="020B0502040204020203" pitchFamily="34" charset="0"/>
                <a:ea typeface="+mn-ea"/>
                <a:cs typeface="Segoe UI Light" panose="020B0502040204020203" pitchFamily="34" charset="0"/>
              </a:rPr>
              <a:t>+</a:t>
            </a:r>
          </a:p>
        </p:txBody>
      </p:sp>
      <p:sp>
        <p:nvSpPr>
          <p:cNvPr id="8" name="Rounded Rectangle 7">
            <a:extLst>
              <a:ext uri="{FF2B5EF4-FFF2-40B4-BE49-F238E27FC236}">
                <a16:creationId xmlns:a16="http://schemas.microsoft.com/office/drawing/2014/main" id="{6F5C79C8-2E0C-3B7A-489D-FAF4438959EC}"/>
              </a:ext>
            </a:extLst>
          </p:cNvPr>
          <p:cNvSpPr/>
          <p:nvPr/>
        </p:nvSpPr>
        <p:spPr>
          <a:xfrm>
            <a:off x="6527892" y="4478437"/>
            <a:ext cx="5086166" cy="1040579"/>
          </a:xfrm>
          <a:prstGeom prst="roundRect">
            <a:avLst>
              <a:gd name="adj" fmla="val 132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360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a:gsLst>
                    <a:gs pos="0">
                      <a:srgbClr val="FFA38B"/>
                    </a:gs>
                    <a:gs pos="100000">
                      <a:srgbClr val="D59ED7"/>
                    </a:gs>
                  </a:gsLst>
                  <a:path path="circle">
                    <a:fillToRect l="100000" t="100000"/>
                  </a:path>
                  <a:tileRect r="-100000" b="-100000"/>
                </a:gradFill>
                <a:latin typeface="Segoe UI Semibold"/>
                <a:cs typeface="Segoe UI"/>
              </a:rPr>
              <a:t>Model:</a:t>
            </a:r>
          </a:p>
          <a:p>
            <a:pPr defTabSz="932472" fontAlgn="base">
              <a:spcBef>
                <a:spcPts val="600"/>
              </a:spcBef>
              <a:spcAft>
                <a:spcPct val="0"/>
              </a:spcAft>
            </a:pPr>
            <a:r>
              <a:rPr lang="en-US" sz="1600">
                <a:solidFill>
                  <a:srgbClr val="170C3F"/>
                </a:solidFill>
                <a:latin typeface="Segoe UI"/>
                <a:cs typeface="Segoe UI"/>
              </a:rPr>
              <a:t>Orchestrators, foundational models, and data</a:t>
            </a:r>
          </a:p>
        </p:txBody>
      </p:sp>
      <p:cxnSp>
        <p:nvCxnSpPr>
          <p:cNvPr id="9" name="Straight Connector 8">
            <a:extLst>
              <a:ext uri="{FF2B5EF4-FFF2-40B4-BE49-F238E27FC236}">
                <a16:creationId xmlns:a16="http://schemas.microsoft.com/office/drawing/2014/main" id="{F161264B-F8F3-E764-EB98-A4635AFD950D}"/>
              </a:ext>
            </a:extLst>
          </p:cNvPr>
          <p:cNvCxnSpPr>
            <a:cxnSpLocks/>
          </p:cNvCxnSpPr>
          <p:nvPr/>
        </p:nvCxnSpPr>
        <p:spPr>
          <a:xfrm flipH="1">
            <a:off x="6294003" y="4998726"/>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1" name="Rounded Rectangle 10">
            <a:extLst>
              <a:ext uri="{FF2B5EF4-FFF2-40B4-BE49-F238E27FC236}">
                <a16:creationId xmlns:a16="http://schemas.microsoft.com/office/drawing/2014/main" id="{EFC2FEF7-E12D-C6BD-320B-CAA86B79DAB5}"/>
              </a:ext>
            </a:extLst>
          </p:cNvPr>
          <p:cNvSpPr/>
          <p:nvPr/>
        </p:nvSpPr>
        <p:spPr>
          <a:xfrm>
            <a:off x="6527892" y="2943126"/>
            <a:ext cx="5086166" cy="1342012"/>
          </a:xfrm>
          <a:prstGeom prst="roundRect">
            <a:avLst>
              <a:gd name="adj" fmla="val 1142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a:gsLst>
                    <a:gs pos="0">
                      <a:srgbClr val="8DC8E8"/>
                    </a:gs>
                    <a:gs pos="100000">
                      <a:srgbClr val="49C5B1"/>
                    </a:gs>
                  </a:gsLst>
                  <a:path path="circle">
                    <a:fillToRect l="100000" t="100000"/>
                  </a:path>
                  <a:tileRect r="-100000" b="-100000"/>
                </a:gradFill>
                <a:latin typeface="Segoe UI Semibold"/>
                <a:cs typeface="Segoe UI"/>
              </a:rPr>
              <a:t>Conversational Interface:</a:t>
            </a:r>
          </a:p>
          <a:p>
            <a:pPr defTabSz="932472" fontAlgn="base">
              <a:spcBef>
                <a:spcPts val="600"/>
              </a:spcBef>
              <a:spcAft>
                <a:spcPct val="0"/>
              </a:spcAft>
            </a:pPr>
            <a:r>
              <a:rPr lang="en-US" sz="1600">
                <a:solidFill>
                  <a:srgbClr val="170C3F"/>
                </a:solidFill>
                <a:latin typeface="Segoe UI"/>
                <a:cs typeface="Segoe UI"/>
              </a:rPr>
              <a:t>Instructions, Actions, Handlers, </a:t>
            </a:r>
            <a:br>
              <a:rPr lang="en-US" sz="1600">
                <a:solidFill>
                  <a:srgbClr val="170C3F"/>
                </a:solidFill>
                <a:latin typeface="Segoe UI" panose="020B0502040204020203" pitchFamily="34" charset="0"/>
                <a:cs typeface="Segoe UI" panose="020B0502040204020203" pitchFamily="34" charset="0"/>
              </a:rPr>
            </a:br>
            <a:r>
              <a:rPr lang="en-US" sz="1600">
                <a:solidFill>
                  <a:srgbClr val="170C3F"/>
                </a:solidFill>
                <a:latin typeface="Segoe UI"/>
                <a:cs typeface="Segoe UI"/>
              </a:rPr>
              <a:t>Triggers, and Intent Detection</a:t>
            </a:r>
          </a:p>
        </p:txBody>
      </p:sp>
      <p:cxnSp>
        <p:nvCxnSpPr>
          <p:cNvPr id="12" name="Straight Connector 11">
            <a:extLst>
              <a:ext uri="{FF2B5EF4-FFF2-40B4-BE49-F238E27FC236}">
                <a16:creationId xmlns:a16="http://schemas.microsoft.com/office/drawing/2014/main" id="{A494CCC3-EE15-A89C-8953-3B44FAE75F97}"/>
              </a:ext>
            </a:extLst>
          </p:cNvPr>
          <p:cNvCxnSpPr>
            <a:cxnSpLocks/>
          </p:cNvCxnSpPr>
          <p:nvPr/>
        </p:nvCxnSpPr>
        <p:spPr>
          <a:xfrm flipH="1">
            <a:off x="6294003" y="3614131"/>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3" name="TextBox 12">
            <a:extLst>
              <a:ext uri="{FF2B5EF4-FFF2-40B4-BE49-F238E27FC236}">
                <a16:creationId xmlns:a16="http://schemas.microsoft.com/office/drawing/2014/main" id="{911590C4-684F-32FD-4E5A-06C66AD6D0E4}"/>
              </a:ext>
            </a:extLst>
          </p:cNvPr>
          <p:cNvSpPr txBox="1"/>
          <p:nvPr/>
        </p:nvSpPr>
        <p:spPr>
          <a:xfrm>
            <a:off x="584200" y="5819135"/>
            <a:ext cx="54946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R="0" lvl="0" indent="0" algn="ctr" fontAlgn="auto">
              <a:lnSpc>
                <a:spcPct val="100000"/>
              </a:lnSpc>
              <a:spcBef>
                <a:spcPts val="0"/>
              </a:spcBef>
              <a:spcAft>
                <a:spcPts val="0"/>
              </a:spcAft>
              <a:buClrTx/>
              <a:buSzTx/>
              <a:buFontTx/>
              <a:buNone/>
              <a:tabLst/>
              <a:defRPr/>
            </a:pPr>
            <a:r>
              <a:rPr lang="en-US" sz="2400">
                <a:latin typeface="Segoe UI Light"/>
                <a:cs typeface="Segoe UI Light"/>
              </a:rPr>
              <a:t>.NET, JS, Python</a:t>
            </a:r>
          </a:p>
        </p:txBody>
      </p:sp>
      <p:sp>
        <p:nvSpPr>
          <p:cNvPr id="17" name="Rounded Rectangle 16">
            <a:extLst>
              <a:ext uri="{FF2B5EF4-FFF2-40B4-BE49-F238E27FC236}">
                <a16:creationId xmlns:a16="http://schemas.microsoft.com/office/drawing/2014/main" id="{E459E3E8-4645-E049-9DFE-49782102F911}"/>
              </a:ext>
            </a:extLst>
          </p:cNvPr>
          <p:cNvSpPr/>
          <p:nvPr/>
        </p:nvSpPr>
        <p:spPr>
          <a:xfrm>
            <a:off x="6515682" y="1696469"/>
            <a:ext cx="5086166" cy="1040579"/>
          </a:xfrm>
          <a:prstGeom prst="roundRect">
            <a:avLst>
              <a:gd name="adj" fmla="val 132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360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a:gsLst>
                    <a:gs pos="0">
                      <a:srgbClr val="8661C5">
                        <a:lumMod val="89000"/>
                        <a:lumOff val="11000"/>
                      </a:srgbClr>
                    </a:gs>
                    <a:gs pos="100000">
                      <a:srgbClr val="5B5FC7"/>
                    </a:gs>
                  </a:gsLst>
                  <a:path path="circle">
                    <a:fillToRect l="100000" t="100000"/>
                  </a:path>
                  <a:tileRect r="-100000" b="-100000"/>
                </a:gradFill>
                <a:latin typeface="Segoe UI Semibold"/>
                <a:cs typeface="Segoe UI"/>
              </a:rPr>
              <a:t>UX:</a:t>
            </a:r>
          </a:p>
          <a:p>
            <a:pPr defTabSz="932472" fontAlgn="base">
              <a:spcBef>
                <a:spcPts val="600"/>
              </a:spcBef>
              <a:spcAft>
                <a:spcPct val="0"/>
              </a:spcAft>
            </a:pPr>
            <a:r>
              <a:rPr lang="en-US" sz="1600">
                <a:solidFill>
                  <a:srgbClr val="170C3F"/>
                </a:solidFill>
                <a:latin typeface="Segoe UI"/>
                <a:cs typeface="Segoe UI"/>
              </a:rPr>
              <a:t>Streaming, Citations, Feedback Looping, and more</a:t>
            </a:r>
          </a:p>
        </p:txBody>
      </p:sp>
      <p:cxnSp>
        <p:nvCxnSpPr>
          <p:cNvPr id="18" name="Straight Connector 17">
            <a:extLst>
              <a:ext uri="{FF2B5EF4-FFF2-40B4-BE49-F238E27FC236}">
                <a16:creationId xmlns:a16="http://schemas.microsoft.com/office/drawing/2014/main" id="{DF760FFE-260F-25C9-6396-DA79175D0154}"/>
              </a:ext>
            </a:extLst>
          </p:cNvPr>
          <p:cNvCxnSpPr>
            <a:cxnSpLocks/>
          </p:cNvCxnSpPr>
          <p:nvPr/>
        </p:nvCxnSpPr>
        <p:spPr>
          <a:xfrm flipH="1">
            <a:off x="6281793" y="2216758"/>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405376304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F0240-7423-E61D-172B-A14A2EC582C0}"/>
              </a:ext>
            </a:extLst>
          </p:cNvPr>
          <p:cNvSpPr>
            <a:spLocks noGrp="1"/>
          </p:cNvSpPr>
          <p:nvPr>
            <p:ph type="title"/>
          </p:nvPr>
        </p:nvSpPr>
        <p:spPr>
          <a:xfrm>
            <a:off x="588263" y="457200"/>
            <a:ext cx="11018520" cy="553998"/>
          </a:xfrm>
        </p:spPr>
        <p:txBody>
          <a:bodyPr/>
          <a:lstStyle/>
          <a:p>
            <a:pPr marL="0" marR="0" lvl="0" indent="0" algn="ctr" fontAlgn="auto">
              <a:spcAft>
                <a:spcPts val="0"/>
              </a:spcAft>
              <a:buClrTx/>
              <a:buSzTx/>
              <a:tabLst/>
              <a:defRPr/>
            </a:pPr>
            <a:r>
              <a:rPr lang="en-US"/>
              <a:t>Before</a:t>
            </a:r>
          </a:p>
        </p:txBody>
      </p:sp>
      <p:sp>
        <p:nvSpPr>
          <p:cNvPr id="3" name="TextBox 2">
            <a:extLst>
              <a:ext uri="{FF2B5EF4-FFF2-40B4-BE49-F238E27FC236}">
                <a16:creationId xmlns:a16="http://schemas.microsoft.com/office/drawing/2014/main" id="{E79FEE97-A187-3276-E50E-0B76EFEB4A78}"/>
              </a:ext>
            </a:extLst>
          </p:cNvPr>
          <p:cNvSpPr txBox="1"/>
          <p:nvPr/>
        </p:nvSpPr>
        <p:spPr>
          <a:xfrm>
            <a:off x="1233011" y="3904628"/>
            <a:ext cx="2834640" cy="1107996"/>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defRPr/>
            </a:pPr>
            <a:r>
              <a:rPr lang="en-US">
                <a:gradFill>
                  <a:gsLst>
                    <a:gs pos="6993">
                      <a:schemeClr val="tx1"/>
                    </a:gs>
                    <a:gs pos="20280">
                      <a:schemeClr val="tx1"/>
                    </a:gs>
                  </a:gsLst>
                  <a:lin ang="0" scaled="0"/>
                </a:gradFill>
                <a:latin typeface="Segoe UI Semibold"/>
              </a:rPr>
              <a:t>Bots use a primitive list of declared commands</a:t>
            </a:r>
          </a:p>
        </p:txBody>
      </p:sp>
      <p:sp>
        <p:nvSpPr>
          <p:cNvPr id="4" name="Oval 3">
            <a:extLst>
              <a:ext uri="{FF2B5EF4-FFF2-40B4-BE49-F238E27FC236}">
                <a16:creationId xmlns:a16="http://schemas.microsoft.com/office/drawing/2014/main" id="{BAE2ADD5-05C9-BEF1-3E12-484238C36015}"/>
              </a:ext>
              <a:ext uri="{C183D7F6-B498-43B3-948B-1728B52AA6E4}">
                <adec:decorative xmlns:adec="http://schemas.microsoft.com/office/drawing/2017/decorative" val="1"/>
              </a:ext>
            </a:extLst>
          </p:cNvPr>
          <p:cNvSpPr/>
          <p:nvPr/>
        </p:nvSpPr>
        <p:spPr bwMode="auto">
          <a:xfrm>
            <a:off x="2193131" y="2650118"/>
            <a:ext cx="914400" cy="914400"/>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00">
              <a:solidFill>
                <a:srgbClr val="FFFFFF"/>
              </a:solidFill>
              <a:latin typeface="Segoe UI Semibold"/>
            </a:endParaRPr>
          </a:p>
        </p:txBody>
      </p:sp>
      <p:sp>
        <p:nvSpPr>
          <p:cNvPr id="6" name="TextBox 5">
            <a:extLst>
              <a:ext uri="{FF2B5EF4-FFF2-40B4-BE49-F238E27FC236}">
                <a16:creationId xmlns:a16="http://schemas.microsoft.com/office/drawing/2014/main" id="{DC3AF7D0-6548-8EAC-7AD5-BAA00A06BAC6}"/>
              </a:ext>
            </a:extLst>
          </p:cNvPr>
          <p:cNvSpPr txBox="1"/>
          <p:nvPr/>
        </p:nvSpPr>
        <p:spPr>
          <a:xfrm>
            <a:off x="4807528" y="3904628"/>
            <a:ext cx="2576945" cy="738664"/>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defRPr/>
            </a:pPr>
            <a:r>
              <a:rPr lang="en-US">
                <a:gradFill>
                  <a:gsLst>
                    <a:gs pos="6993">
                      <a:schemeClr val="tx1"/>
                    </a:gs>
                    <a:gs pos="20280">
                      <a:schemeClr val="tx1"/>
                    </a:gs>
                  </a:gsLst>
                  <a:lin ang="0" scaled="0"/>
                </a:gradFill>
              </a:rPr>
              <a:t>No understanding </a:t>
            </a:r>
            <a:br>
              <a:rPr lang="en-US">
                <a:gradFill>
                  <a:gsLst>
                    <a:gs pos="6993">
                      <a:schemeClr val="tx1"/>
                    </a:gs>
                    <a:gs pos="20280">
                      <a:schemeClr val="tx1"/>
                    </a:gs>
                  </a:gsLst>
                  <a:lin ang="0" scaled="0"/>
                </a:gradFill>
              </a:rPr>
            </a:br>
            <a:r>
              <a:rPr lang="en-US">
                <a:gradFill>
                  <a:gsLst>
                    <a:gs pos="6993">
                      <a:schemeClr val="tx1"/>
                    </a:gs>
                    <a:gs pos="20280">
                      <a:schemeClr val="tx1"/>
                    </a:gs>
                  </a:gsLst>
                  <a:lin ang="0" scaled="0"/>
                </a:gradFill>
              </a:rPr>
              <a:t>of app skills</a:t>
            </a:r>
          </a:p>
        </p:txBody>
      </p:sp>
      <p:sp>
        <p:nvSpPr>
          <p:cNvPr id="7" name="Oval 6">
            <a:extLst>
              <a:ext uri="{FF2B5EF4-FFF2-40B4-BE49-F238E27FC236}">
                <a16:creationId xmlns:a16="http://schemas.microsoft.com/office/drawing/2014/main" id="{D6ACC849-A1C0-2BCB-DFC8-D055060C948C}"/>
              </a:ext>
              <a:ext uri="{C183D7F6-B498-43B3-948B-1728B52AA6E4}">
                <adec:decorative xmlns:adec="http://schemas.microsoft.com/office/drawing/2017/decorative" val="1"/>
              </a:ext>
            </a:extLst>
          </p:cNvPr>
          <p:cNvSpPr/>
          <p:nvPr/>
        </p:nvSpPr>
        <p:spPr bwMode="auto">
          <a:xfrm>
            <a:off x="5638800" y="2650119"/>
            <a:ext cx="914400" cy="914400"/>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700" err="1">
              <a:solidFill>
                <a:srgbClr val="FFFFFF"/>
              </a:solidFill>
              <a:latin typeface="Segoe UI Semibold"/>
            </a:endParaRPr>
          </a:p>
        </p:txBody>
      </p:sp>
      <p:sp>
        <p:nvSpPr>
          <p:cNvPr id="9" name="TextBox 8">
            <a:extLst>
              <a:ext uri="{FF2B5EF4-FFF2-40B4-BE49-F238E27FC236}">
                <a16:creationId xmlns:a16="http://schemas.microsoft.com/office/drawing/2014/main" id="{B6188421-02E7-273A-70A0-6E0B2B27962E}"/>
              </a:ext>
            </a:extLst>
          </p:cNvPr>
          <p:cNvSpPr txBox="1"/>
          <p:nvPr/>
        </p:nvSpPr>
        <p:spPr>
          <a:xfrm>
            <a:off x="8253197" y="3904628"/>
            <a:ext cx="2576945" cy="738664"/>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defRPr/>
            </a:pPr>
            <a:r>
              <a:rPr lang="en-US">
                <a:gradFill>
                  <a:gsLst>
                    <a:gs pos="6993">
                      <a:schemeClr val="tx1"/>
                    </a:gs>
                    <a:gs pos="20280">
                      <a:schemeClr val="tx1"/>
                    </a:gs>
                  </a:gsLst>
                  <a:lin ang="0" scaled="0"/>
                </a:gradFill>
              </a:rPr>
              <a:t>Hard to utilize user intention </a:t>
            </a:r>
          </a:p>
        </p:txBody>
      </p:sp>
      <p:sp>
        <p:nvSpPr>
          <p:cNvPr id="10" name="Oval 9">
            <a:extLst>
              <a:ext uri="{FF2B5EF4-FFF2-40B4-BE49-F238E27FC236}">
                <a16:creationId xmlns:a16="http://schemas.microsoft.com/office/drawing/2014/main" id="{E953649D-ACEF-C8D6-4D42-CA80813815A4}"/>
              </a:ext>
              <a:ext uri="{C183D7F6-B498-43B3-948B-1728B52AA6E4}">
                <adec:decorative xmlns:adec="http://schemas.microsoft.com/office/drawing/2017/decorative" val="1"/>
              </a:ext>
            </a:extLst>
          </p:cNvPr>
          <p:cNvSpPr/>
          <p:nvPr/>
        </p:nvSpPr>
        <p:spPr bwMode="auto">
          <a:xfrm>
            <a:off x="9084469" y="2650118"/>
            <a:ext cx="914400" cy="914400"/>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700" err="1">
              <a:solidFill>
                <a:srgbClr val="FFFFFF"/>
              </a:solidFill>
              <a:latin typeface="Segoe UI Semibold"/>
            </a:endParaRPr>
          </a:p>
        </p:txBody>
      </p:sp>
      <p:sp>
        <p:nvSpPr>
          <p:cNvPr id="12" name="Rounded Rectangle 11">
            <a:extLst>
              <a:ext uri="{FF2B5EF4-FFF2-40B4-BE49-F238E27FC236}">
                <a16:creationId xmlns:a16="http://schemas.microsoft.com/office/drawing/2014/main" id="{003328EA-CBCF-C697-580F-E5DFF04581C2}"/>
              </a:ext>
            </a:extLst>
          </p:cNvPr>
          <p:cNvSpPr/>
          <p:nvPr/>
        </p:nvSpPr>
        <p:spPr bwMode="auto">
          <a:xfrm>
            <a:off x="980069" y="1714500"/>
            <a:ext cx="3305609" cy="4286250"/>
          </a:xfrm>
          <a:prstGeom prst="roundRect">
            <a:avLst>
              <a:gd name="adj" fmla="val 56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2000" err="1">
              <a:solidFill>
                <a:srgbClr val="FFFFFF"/>
              </a:solidFill>
              <a:latin typeface="Segoe UI" panose="020B0502040204020203" pitchFamily="34" charset="0"/>
              <a:cs typeface="Segoe UI" panose="020B0502040204020203" pitchFamily="34" charset="0"/>
            </a:endParaRPr>
          </a:p>
        </p:txBody>
      </p:sp>
      <p:sp>
        <p:nvSpPr>
          <p:cNvPr id="13" name="Rounded Rectangle 12">
            <a:extLst>
              <a:ext uri="{FF2B5EF4-FFF2-40B4-BE49-F238E27FC236}">
                <a16:creationId xmlns:a16="http://schemas.microsoft.com/office/drawing/2014/main" id="{66D7B57D-86E5-C3C1-5307-F7760D27BF1D}"/>
              </a:ext>
            </a:extLst>
          </p:cNvPr>
          <p:cNvSpPr/>
          <p:nvPr/>
        </p:nvSpPr>
        <p:spPr bwMode="auto">
          <a:xfrm>
            <a:off x="4444719" y="1714500"/>
            <a:ext cx="3305609" cy="4286250"/>
          </a:xfrm>
          <a:prstGeom prst="roundRect">
            <a:avLst>
              <a:gd name="adj" fmla="val 56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latin typeface="Segoe UI" panose="020B0502040204020203" pitchFamily="34" charset="0"/>
              <a:cs typeface="Segoe UI" panose="020B0502040204020203" pitchFamily="34" charset="0"/>
            </a:endParaRPr>
          </a:p>
        </p:txBody>
      </p:sp>
      <p:sp>
        <p:nvSpPr>
          <p:cNvPr id="14" name="Rounded Rectangle 13">
            <a:extLst>
              <a:ext uri="{FF2B5EF4-FFF2-40B4-BE49-F238E27FC236}">
                <a16:creationId xmlns:a16="http://schemas.microsoft.com/office/drawing/2014/main" id="{849A67A6-C95F-83DE-8246-313DDC2662DC}"/>
              </a:ext>
            </a:extLst>
          </p:cNvPr>
          <p:cNvSpPr/>
          <p:nvPr/>
        </p:nvSpPr>
        <p:spPr bwMode="auto">
          <a:xfrm>
            <a:off x="7909369" y="1714500"/>
            <a:ext cx="3305609" cy="4286250"/>
          </a:xfrm>
          <a:prstGeom prst="roundRect">
            <a:avLst>
              <a:gd name="adj" fmla="val 56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latin typeface="Segoe UI" panose="020B0502040204020203" pitchFamily="34" charset="0"/>
              <a:cs typeface="Segoe UI" panose="020B0502040204020203" pitchFamily="34" charset="0"/>
            </a:endParaRPr>
          </a:p>
        </p:txBody>
      </p:sp>
      <p:pic>
        <p:nvPicPr>
          <p:cNvPr id="15" name="Graphic 14">
            <a:extLst>
              <a:ext uri="{FF2B5EF4-FFF2-40B4-BE49-F238E27FC236}">
                <a16:creationId xmlns:a16="http://schemas.microsoft.com/office/drawing/2014/main" id="{D9F8712E-64A2-44E4-559F-36C9B8FEA41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366245" y="2823232"/>
            <a:ext cx="568172" cy="568172"/>
          </a:xfrm>
          <a:prstGeom prst="rect">
            <a:avLst/>
          </a:prstGeom>
        </p:spPr>
      </p:pic>
      <p:pic>
        <p:nvPicPr>
          <p:cNvPr id="16" name="Graphic 15">
            <a:extLst>
              <a:ext uri="{FF2B5EF4-FFF2-40B4-BE49-F238E27FC236}">
                <a16:creationId xmlns:a16="http://schemas.microsoft.com/office/drawing/2014/main" id="{85B7DA47-9A2D-0005-B9EC-D3440956C7E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11914" y="2823233"/>
            <a:ext cx="568172" cy="568172"/>
          </a:xfrm>
          <a:prstGeom prst="rect">
            <a:avLst/>
          </a:prstGeom>
        </p:spPr>
      </p:pic>
      <p:pic>
        <p:nvPicPr>
          <p:cNvPr id="17" name="Graphic 16">
            <a:extLst>
              <a:ext uri="{FF2B5EF4-FFF2-40B4-BE49-F238E27FC236}">
                <a16:creationId xmlns:a16="http://schemas.microsoft.com/office/drawing/2014/main" id="{F8BE2EC1-B93C-5A47-B5FB-D437DFB2297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257583" y="2823232"/>
            <a:ext cx="568172" cy="568172"/>
          </a:xfrm>
          <a:prstGeom prst="rect">
            <a:avLst/>
          </a:prstGeom>
        </p:spPr>
      </p:pic>
    </p:spTree>
    <p:extLst>
      <p:ext uri="{BB962C8B-B14F-4D97-AF65-F5344CB8AC3E}">
        <p14:creationId xmlns:p14="http://schemas.microsoft.com/office/powerpoint/2010/main" val="29726982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200"/>
                                  </p:stCondLst>
                                  <p:childTnLst>
                                    <p:animMotion origin="layout" path="M 2.29167E-6 7.40741E-7 L 2.29167E-6 0.03542 " pathEditMode="relative" rAng="0" ptsTypes="AA">
                                      <p:cBhvr>
                                        <p:cTn id="9" dur="700" spd="-100000" fill="hold"/>
                                        <p:tgtEl>
                                          <p:spTgt spid="4"/>
                                        </p:tgtEl>
                                        <p:attrNameLst>
                                          <p:attrName>ppt_x</p:attrName>
                                          <p:attrName>ppt_y</p:attrName>
                                        </p:attrNameLst>
                                      </p:cBhvr>
                                      <p:rCtr x="0" y="1759"/>
                                    </p:animMotion>
                                  </p:childTnLst>
                                </p:cTn>
                              </p:par>
                              <p:par>
                                <p:cTn id="10" presetID="10" presetClass="entr" presetSubtype="0" fill="hold" grpId="0" nodeType="withEffect">
                                  <p:stCondLst>
                                    <p:cond delay="3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300"/>
                                  </p:stCondLst>
                                  <p:childTnLst>
                                    <p:animMotion origin="layout" path="M 2.29167E-6 -1.48148E-6 L 2.29167E-6 0.03542 " pathEditMode="relative" rAng="0" ptsTypes="AA">
                                      <p:cBhvr>
                                        <p:cTn id="14" dur="700" spd="-100000" fill="hold"/>
                                        <p:tgtEl>
                                          <p:spTgt spid="3"/>
                                        </p:tgtEl>
                                        <p:attrNameLst>
                                          <p:attrName>ppt_x</p:attrName>
                                          <p:attrName>ppt_y</p:attrName>
                                        </p:attrNameLst>
                                      </p:cBhvr>
                                      <p:rCtr x="0" y="1759"/>
                                    </p:animMotion>
                                  </p:childTnLst>
                                </p:cTn>
                              </p:par>
                              <p:par>
                                <p:cTn id="15" presetID="10" presetClass="entr" presetSubtype="0" fill="hold" grpId="0" nodeType="withEffect">
                                  <p:stCondLst>
                                    <p:cond delay="20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42" presetClass="path" presetSubtype="0" decel="100000" fill="hold" grpId="1" nodeType="withEffect">
                                  <p:stCondLst>
                                    <p:cond delay="200"/>
                                  </p:stCondLst>
                                  <p:childTnLst>
                                    <p:animMotion origin="layout" path="M 0 7.40741E-7 L 0 0.03542 " pathEditMode="relative" rAng="0" ptsTypes="AA">
                                      <p:cBhvr>
                                        <p:cTn id="19" dur="700" spd="-100000" fill="hold"/>
                                        <p:tgtEl>
                                          <p:spTgt spid="7"/>
                                        </p:tgtEl>
                                        <p:attrNameLst>
                                          <p:attrName>ppt_x</p:attrName>
                                          <p:attrName>ppt_y</p:attrName>
                                        </p:attrNameLst>
                                      </p:cBhvr>
                                      <p:rCtr x="0" y="1759"/>
                                    </p:animMotion>
                                  </p:childTnLst>
                                </p:cTn>
                              </p:par>
                              <p:par>
                                <p:cTn id="20" presetID="10" presetClass="entr" presetSubtype="0" fill="hold" grpId="0" nodeType="withEffect">
                                  <p:stCondLst>
                                    <p:cond delay="30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42" presetClass="path" presetSubtype="0" decel="100000" fill="hold" grpId="1" nodeType="withEffect">
                                  <p:stCondLst>
                                    <p:cond delay="300"/>
                                  </p:stCondLst>
                                  <p:childTnLst>
                                    <p:animMotion origin="layout" path="M 0 1.85185E-6 L 0 0.03541 " pathEditMode="relative" rAng="0" ptsTypes="AA">
                                      <p:cBhvr>
                                        <p:cTn id="24" dur="700" spd="-100000" fill="hold"/>
                                        <p:tgtEl>
                                          <p:spTgt spid="6"/>
                                        </p:tgtEl>
                                        <p:attrNameLst>
                                          <p:attrName>ppt_x</p:attrName>
                                          <p:attrName>ppt_y</p:attrName>
                                        </p:attrNameLst>
                                      </p:cBhvr>
                                      <p:rCtr x="0" y="1759"/>
                                    </p:animMotion>
                                  </p:childTnLst>
                                </p:cTn>
                              </p:par>
                              <p:par>
                                <p:cTn id="25" presetID="10" presetClass="entr" presetSubtype="0" fill="hold" grpId="0" nodeType="withEffect">
                                  <p:stCondLst>
                                    <p:cond delay="2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42" presetClass="path" presetSubtype="0" decel="100000" fill="hold" grpId="1" nodeType="withEffect">
                                  <p:stCondLst>
                                    <p:cond delay="200"/>
                                  </p:stCondLst>
                                  <p:childTnLst>
                                    <p:animMotion origin="layout" path="M -2.29167E-6 7.40741E-7 L -2.29167E-6 0.03542 " pathEditMode="relative" rAng="0" ptsTypes="AA">
                                      <p:cBhvr>
                                        <p:cTn id="29" dur="700" spd="-100000" fill="hold"/>
                                        <p:tgtEl>
                                          <p:spTgt spid="10"/>
                                        </p:tgtEl>
                                        <p:attrNameLst>
                                          <p:attrName>ppt_x</p:attrName>
                                          <p:attrName>ppt_y</p:attrName>
                                        </p:attrNameLst>
                                      </p:cBhvr>
                                      <p:rCtr x="0" y="1759"/>
                                    </p:animMotion>
                                  </p:childTnLst>
                                </p:cTn>
                              </p:par>
                              <p:par>
                                <p:cTn id="30" presetID="10" presetClass="entr" presetSubtype="0" fill="hold" grpId="0" nodeType="withEffect">
                                  <p:stCondLst>
                                    <p:cond delay="30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42" presetClass="path" presetSubtype="0" decel="100000" fill="hold" grpId="1" nodeType="withEffect">
                                  <p:stCondLst>
                                    <p:cond delay="300"/>
                                  </p:stCondLst>
                                  <p:childTnLst>
                                    <p:animMotion origin="layout" path="M -2.08333E-6 1.85185E-6 L -2.08333E-6 0.03541 " pathEditMode="relative" rAng="0" ptsTypes="AA">
                                      <p:cBhvr>
                                        <p:cTn id="34" dur="700" spd="-100000" fill="hold"/>
                                        <p:tgtEl>
                                          <p:spTgt spid="9"/>
                                        </p:tgtEl>
                                        <p:attrNameLst>
                                          <p:attrName>ppt_x</p:attrName>
                                          <p:attrName>ppt_y</p:attrName>
                                        </p:attrNameLst>
                                      </p:cBhvr>
                                      <p:rCtr x="0" y="1759"/>
                                    </p:animMotion>
                                  </p:childTnLst>
                                </p:cTn>
                              </p:par>
                              <p:par>
                                <p:cTn id="35" presetID="10" presetClass="entr" presetSubtype="0" fill="hold" grpId="0" nodeType="withEffect">
                                  <p:stCondLst>
                                    <p:cond delay="20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42" presetClass="path" presetSubtype="0" decel="100000" fill="hold" grpId="1" nodeType="withEffect">
                                  <p:stCondLst>
                                    <p:cond delay="200"/>
                                  </p:stCondLst>
                                  <p:childTnLst>
                                    <p:animMotion origin="layout" path="M 0 -2.59259E-6 L 0 0.03542 " pathEditMode="relative" rAng="0" ptsTypes="AA">
                                      <p:cBhvr>
                                        <p:cTn id="39" dur="700" spd="-100000" fill="hold"/>
                                        <p:tgtEl>
                                          <p:spTgt spid="12"/>
                                        </p:tgtEl>
                                        <p:attrNameLst>
                                          <p:attrName>ppt_x</p:attrName>
                                          <p:attrName>ppt_y</p:attrName>
                                        </p:attrNameLst>
                                      </p:cBhvr>
                                      <p:rCtr x="0" y="1759"/>
                                    </p:animMotion>
                                  </p:childTnLst>
                                </p:cTn>
                              </p:par>
                              <p:par>
                                <p:cTn id="40" presetID="10" presetClass="entr" presetSubtype="0" fill="hold" grpId="0" nodeType="withEffect">
                                  <p:stCondLst>
                                    <p:cond delay="30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par>
                                <p:cTn id="43" presetID="42" presetClass="path" presetSubtype="0" decel="100000" fill="hold" grpId="1" nodeType="withEffect">
                                  <p:stCondLst>
                                    <p:cond delay="300"/>
                                  </p:stCondLst>
                                  <p:childTnLst>
                                    <p:animMotion origin="layout" path="M 0 -2.59259E-6 L 0 0.03542 " pathEditMode="relative" rAng="0" ptsTypes="AA">
                                      <p:cBhvr>
                                        <p:cTn id="44" dur="700" spd="-100000" fill="hold"/>
                                        <p:tgtEl>
                                          <p:spTgt spid="13"/>
                                        </p:tgtEl>
                                        <p:attrNameLst>
                                          <p:attrName>ppt_x</p:attrName>
                                          <p:attrName>ppt_y</p:attrName>
                                        </p:attrNameLst>
                                      </p:cBhvr>
                                      <p:rCtr x="0" y="1759"/>
                                    </p:animMotion>
                                  </p:childTnLst>
                                </p:cTn>
                              </p:par>
                              <p:par>
                                <p:cTn id="45" presetID="10" presetClass="entr" presetSubtype="0" fill="hold" grpId="0" nodeType="withEffect">
                                  <p:stCondLst>
                                    <p:cond delay="30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par>
                                <p:cTn id="48" presetID="42" presetClass="path" presetSubtype="0" decel="100000" fill="hold" grpId="1" nodeType="withEffect">
                                  <p:stCondLst>
                                    <p:cond delay="300"/>
                                  </p:stCondLst>
                                  <p:childTnLst>
                                    <p:animMotion origin="layout" path="M 0 -2.59259E-6 L 0 0.03542 " pathEditMode="relative" rAng="0" ptsTypes="AA">
                                      <p:cBhvr>
                                        <p:cTn id="49" dur="700" spd="-100000" fill="hold"/>
                                        <p:tgtEl>
                                          <p:spTgt spid="14"/>
                                        </p:tgtEl>
                                        <p:attrNameLst>
                                          <p:attrName>ppt_x</p:attrName>
                                          <p:attrName>ppt_y</p:attrName>
                                        </p:attrNameLst>
                                      </p:cBhvr>
                                      <p:rCtr x="0" y="1759"/>
                                    </p:animMotion>
                                  </p:childTnLst>
                                </p:cTn>
                              </p:par>
                              <p:par>
                                <p:cTn id="50" presetID="10" presetClass="entr" presetSubtype="0" fill="hold" nodeType="withEffect">
                                  <p:stCondLst>
                                    <p:cond delay="20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par>
                                <p:cTn id="53" presetID="42" presetClass="path" presetSubtype="0" decel="100000" fill="hold" nodeType="withEffect">
                                  <p:stCondLst>
                                    <p:cond delay="200"/>
                                  </p:stCondLst>
                                  <p:childTnLst>
                                    <p:animMotion origin="layout" path="M 2.29167E-6 7.40741E-7 L 2.29167E-6 0.03542 " pathEditMode="relative" rAng="0" ptsTypes="AA">
                                      <p:cBhvr>
                                        <p:cTn id="54" dur="700" spd="-100000" fill="hold"/>
                                        <p:tgtEl>
                                          <p:spTgt spid="15"/>
                                        </p:tgtEl>
                                        <p:attrNameLst>
                                          <p:attrName>ppt_x</p:attrName>
                                          <p:attrName>ppt_y</p:attrName>
                                        </p:attrNameLst>
                                      </p:cBhvr>
                                      <p:rCtr x="0" y="1759"/>
                                    </p:animMotion>
                                  </p:childTnLst>
                                </p:cTn>
                              </p:par>
                              <p:par>
                                <p:cTn id="55" presetID="10" presetClass="entr" presetSubtype="0" fill="hold" nodeType="withEffect">
                                  <p:stCondLst>
                                    <p:cond delay="20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500"/>
                                        <p:tgtEl>
                                          <p:spTgt spid="16"/>
                                        </p:tgtEl>
                                      </p:cBhvr>
                                    </p:animEffect>
                                  </p:childTnLst>
                                </p:cTn>
                              </p:par>
                              <p:par>
                                <p:cTn id="58" presetID="42" presetClass="path" presetSubtype="0" decel="100000" fill="hold" nodeType="withEffect">
                                  <p:stCondLst>
                                    <p:cond delay="200"/>
                                  </p:stCondLst>
                                  <p:childTnLst>
                                    <p:animMotion origin="layout" path="M 0 7.40741E-7 L 0 0.03542 " pathEditMode="relative" rAng="0" ptsTypes="AA">
                                      <p:cBhvr>
                                        <p:cTn id="59" dur="700" spd="-100000" fill="hold"/>
                                        <p:tgtEl>
                                          <p:spTgt spid="16"/>
                                        </p:tgtEl>
                                        <p:attrNameLst>
                                          <p:attrName>ppt_x</p:attrName>
                                          <p:attrName>ppt_y</p:attrName>
                                        </p:attrNameLst>
                                      </p:cBhvr>
                                      <p:rCtr x="0" y="1759"/>
                                    </p:animMotion>
                                  </p:childTnLst>
                                </p:cTn>
                              </p:par>
                              <p:par>
                                <p:cTn id="60" presetID="10" presetClass="entr" presetSubtype="0" fill="hold" nodeType="withEffect">
                                  <p:stCondLst>
                                    <p:cond delay="20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500"/>
                                        <p:tgtEl>
                                          <p:spTgt spid="17"/>
                                        </p:tgtEl>
                                      </p:cBhvr>
                                    </p:animEffect>
                                  </p:childTnLst>
                                </p:cTn>
                              </p:par>
                              <p:par>
                                <p:cTn id="63" presetID="42" presetClass="path" presetSubtype="0" decel="100000" fill="hold" nodeType="withEffect">
                                  <p:stCondLst>
                                    <p:cond delay="200"/>
                                  </p:stCondLst>
                                  <p:childTnLst>
                                    <p:animMotion origin="layout" path="M -2.08333E-6 7.40741E-7 L -2.08333E-6 0.03542 " pathEditMode="relative" rAng="0" ptsTypes="AA">
                                      <p:cBhvr>
                                        <p:cTn id="64" dur="700" spd="-100000" fill="hold"/>
                                        <p:tgtEl>
                                          <p:spTgt spid="17"/>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animBg="1"/>
      <p:bldP spid="4" grpId="1" animBg="1"/>
      <p:bldP spid="6" grpId="0"/>
      <p:bldP spid="6" grpId="1"/>
      <p:bldP spid="7" grpId="0" animBg="1"/>
      <p:bldP spid="7" grpId="1" animBg="1"/>
      <p:bldP spid="9" grpId="0"/>
      <p:bldP spid="9" grpId="1"/>
      <p:bldP spid="10" grpId="0" animBg="1"/>
      <p:bldP spid="10" grpId="1" animBg="1"/>
      <p:bldP spid="12" grpId="0" animBg="1"/>
      <p:bldP spid="12" grpId="1" animBg="1"/>
      <p:bldP spid="13" grpId="0" animBg="1"/>
      <p:bldP spid="13" grpId="1" animBg="1"/>
      <p:bldP spid="14" grpId="0" animBg="1"/>
      <p:bldP spid="14"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F0240-7423-E61D-172B-A14A2EC582C0}"/>
              </a:ext>
            </a:extLst>
          </p:cNvPr>
          <p:cNvSpPr>
            <a:spLocks noGrp="1"/>
          </p:cNvSpPr>
          <p:nvPr>
            <p:ph type="title"/>
          </p:nvPr>
        </p:nvSpPr>
        <p:spPr>
          <a:xfrm>
            <a:off x="588263" y="457200"/>
            <a:ext cx="11018520" cy="553998"/>
          </a:xfrm>
        </p:spPr>
        <p:txBody>
          <a:bodyPr/>
          <a:lstStyle/>
          <a:p>
            <a:pPr algn="ctr">
              <a:defRPr/>
            </a:pPr>
            <a:r>
              <a:rPr lang="en-US"/>
              <a:t>With the Teams AI Library</a:t>
            </a:r>
          </a:p>
        </p:txBody>
      </p:sp>
      <p:sp>
        <p:nvSpPr>
          <p:cNvPr id="3" name="TextBox 2">
            <a:extLst>
              <a:ext uri="{FF2B5EF4-FFF2-40B4-BE49-F238E27FC236}">
                <a16:creationId xmlns:a16="http://schemas.microsoft.com/office/drawing/2014/main" id="{E79FEE97-A187-3276-E50E-0B76EFEB4A78}"/>
              </a:ext>
            </a:extLst>
          </p:cNvPr>
          <p:cNvSpPr txBox="1"/>
          <p:nvPr/>
        </p:nvSpPr>
        <p:spPr>
          <a:xfrm>
            <a:off x="935374" y="3904628"/>
            <a:ext cx="3429914" cy="1477328"/>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lang="en-US">
                <a:gradFill>
                  <a:gsLst>
                    <a:gs pos="6993">
                      <a:schemeClr val="tx1"/>
                    </a:gs>
                    <a:gs pos="20280">
                      <a:schemeClr val="tx1"/>
                    </a:gs>
                  </a:gsLst>
                  <a:lin ang="0" scaled="0"/>
                </a:gradFill>
                <a:latin typeface="Segoe UI Semibold"/>
              </a:rPr>
              <a:t>Bots are </a:t>
            </a:r>
            <a:br>
              <a:rPr lang="en-US">
                <a:gradFill>
                  <a:gsLst>
                    <a:gs pos="6993">
                      <a:schemeClr val="tx1"/>
                    </a:gs>
                    <a:gs pos="20280">
                      <a:schemeClr val="tx1"/>
                    </a:gs>
                  </a:gsLst>
                  <a:lin ang="0" scaled="0"/>
                </a:gradFill>
                <a:latin typeface="Segoe UI Semibold"/>
              </a:rPr>
            </a:br>
            <a:r>
              <a:rPr lang="en-US">
                <a:gradFill>
                  <a:gsLst>
                    <a:gs pos="6993">
                      <a:schemeClr val="tx1"/>
                    </a:gs>
                    <a:gs pos="20280">
                      <a:schemeClr val="tx1"/>
                    </a:gs>
                  </a:gsLst>
                  <a:lin ang="0" scaled="0"/>
                </a:gradFill>
                <a:latin typeface="Segoe UI Semibold"/>
              </a:rPr>
              <a:t>evolving to be conversational </a:t>
            </a:r>
            <a:br>
              <a:rPr lang="en-US">
                <a:gradFill>
                  <a:gsLst>
                    <a:gs pos="6993">
                      <a:schemeClr val="tx1"/>
                    </a:gs>
                    <a:gs pos="20280">
                      <a:schemeClr val="tx1"/>
                    </a:gs>
                  </a:gsLst>
                  <a:lin ang="0" scaled="0"/>
                </a:gradFill>
                <a:latin typeface="Segoe UI Semibold"/>
              </a:rPr>
            </a:br>
            <a:r>
              <a:rPr lang="en-US">
                <a:gradFill>
                  <a:gsLst>
                    <a:gs pos="6993">
                      <a:schemeClr val="tx1"/>
                    </a:gs>
                    <a:gs pos="20280">
                      <a:schemeClr val="tx1"/>
                    </a:gs>
                  </a:gsLst>
                  <a:lin ang="0" scaled="0"/>
                </a:gradFill>
                <a:latin typeface="Segoe UI Semibold"/>
              </a:rPr>
              <a:t>copilots</a:t>
            </a:r>
          </a:p>
        </p:txBody>
      </p:sp>
      <p:sp>
        <p:nvSpPr>
          <p:cNvPr id="4" name="Oval 3">
            <a:extLst>
              <a:ext uri="{FF2B5EF4-FFF2-40B4-BE49-F238E27FC236}">
                <a16:creationId xmlns:a16="http://schemas.microsoft.com/office/drawing/2014/main" id="{BAE2ADD5-05C9-BEF1-3E12-484238C36015}"/>
              </a:ext>
              <a:ext uri="{C183D7F6-B498-43B3-948B-1728B52AA6E4}">
                <adec:decorative xmlns:adec="http://schemas.microsoft.com/office/drawing/2017/decorative" val="1"/>
              </a:ext>
            </a:extLst>
          </p:cNvPr>
          <p:cNvSpPr/>
          <p:nvPr/>
        </p:nvSpPr>
        <p:spPr bwMode="auto">
          <a:xfrm>
            <a:off x="2193131" y="2650118"/>
            <a:ext cx="914400" cy="914400"/>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00">
              <a:solidFill>
                <a:srgbClr val="FFFFFF"/>
              </a:solidFill>
              <a:latin typeface="Segoe UI Semibold"/>
            </a:endParaRPr>
          </a:p>
        </p:txBody>
      </p:sp>
      <p:sp>
        <p:nvSpPr>
          <p:cNvPr id="6" name="TextBox 5">
            <a:extLst>
              <a:ext uri="{FF2B5EF4-FFF2-40B4-BE49-F238E27FC236}">
                <a16:creationId xmlns:a16="http://schemas.microsoft.com/office/drawing/2014/main" id="{DC3AF7D0-6548-8EAC-7AD5-BAA00A06BAC6}"/>
              </a:ext>
            </a:extLst>
          </p:cNvPr>
          <p:cNvSpPr txBox="1"/>
          <p:nvPr/>
        </p:nvSpPr>
        <p:spPr>
          <a:xfrm>
            <a:off x="4807528" y="3904628"/>
            <a:ext cx="2576945" cy="738664"/>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lang="en-US">
                <a:gradFill>
                  <a:gsLst>
                    <a:gs pos="6993">
                      <a:schemeClr val="tx1"/>
                    </a:gs>
                    <a:gs pos="20280">
                      <a:schemeClr val="tx1"/>
                    </a:gs>
                  </a:gsLst>
                  <a:lin ang="0" scaled="0"/>
                </a:gradFill>
              </a:rPr>
              <a:t>Apps can </a:t>
            </a:r>
            <a:br>
              <a:rPr lang="en-US">
                <a:gradFill>
                  <a:gsLst>
                    <a:gs pos="6993">
                      <a:schemeClr val="tx1"/>
                    </a:gs>
                    <a:gs pos="20280">
                      <a:schemeClr val="tx1"/>
                    </a:gs>
                  </a:gsLst>
                  <a:lin ang="0" scaled="0"/>
                </a:gradFill>
              </a:rPr>
            </a:br>
            <a:r>
              <a:rPr lang="en-US">
                <a:gradFill>
                  <a:gsLst>
                    <a:gs pos="6993">
                      <a:schemeClr val="tx1"/>
                    </a:gs>
                    <a:gs pos="20280">
                      <a:schemeClr val="tx1"/>
                    </a:gs>
                  </a:gsLst>
                  <a:lin ang="0" scaled="0"/>
                </a:gradFill>
              </a:rPr>
              <a:t>register skills</a:t>
            </a:r>
          </a:p>
        </p:txBody>
      </p:sp>
      <p:sp>
        <p:nvSpPr>
          <p:cNvPr id="7" name="Oval 6">
            <a:extLst>
              <a:ext uri="{FF2B5EF4-FFF2-40B4-BE49-F238E27FC236}">
                <a16:creationId xmlns:a16="http://schemas.microsoft.com/office/drawing/2014/main" id="{D6ACC849-A1C0-2BCB-DFC8-D055060C948C}"/>
              </a:ext>
              <a:ext uri="{C183D7F6-B498-43B3-948B-1728B52AA6E4}">
                <adec:decorative xmlns:adec="http://schemas.microsoft.com/office/drawing/2017/decorative" val="1"/>
              </a:ext>
            </a:extLst>
          </p:cNvPr>
          <p:cNvSpPr/>
          <p:nvPr/>
        </p:nvSpPr>
        <p:spPr bwMode="auto">
          <a:xfrm>
            <a:off x="5638800" y="2650119"/>
            <a:ext cx="914400" cy="914400"/>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700" err="1">
              <a:solidFill>
                <a:srgbClr val="FFFFFF"/>
              </a:solidFill>
              <a:latin typeface="Segoe UI Semibold"/>
            </a:endParaRPr>
          </a:p>
        </p:txBody>
      </p:sp>
      <p:sp>
        <p:nvSpPr>
          <p:cNvPr id="9" name="TextBox 8">
            <a:extLst>
              <a:ext uri="{FF2B5EF4-FFF2-40B4-BE49-F238E27FC236}">
                <a16:creationId xmlns:a16="http://schemas.microsoft.com/office/drawing/2014/main" id="{B6188421-02E7-273A-70A0-6E0B2B27962E}"/>
              </a:ext>
            </a:extLst>
          </p:cNvPr>
          <p:cNvSpPr txBox="1"/>
          <p:nvPr/>
        </p:nvSpPr>
        <p:spPr>
          <a:xfrm>
            <a:off x="8253197" y="3904628"/>
            <a:ext cx="2576945" cy="1107996"/>
          </a:xfrm>
          <a:prstGeom prst="rect">
            <a:avLst/>
          </a:prstGeom>
          <a:no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932449">
              <a:spcBef>
                <a:spcPts val="200"/>
              </a:spcBef>
              <a:defRPr sz="2400">
                <a:gradFill>
                  <a:gsLst>
                    <a:gs pos="20280">
                      <a:srgbClr val="000000"/>
                    </a:gs>
                    <a:gs pos="41958">
                      <a:srgbClr val="000000"/>
                    </a:gs>
                  </a:gsLst>
                  <a:lin ang="0" scaled="0"/>
                </a:gradFill>
                <a:latin typeface="+mj-l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defRPr/>
            </a:pPr>
            <a:r>
              <a:rPr lang="en-US">
                <a:gradFill>
                  <a:gsLst>
                    <a:gs pos="6993">
                      <a:schemeClr val="tx1"/>
                    </a:gs>
                    <a:gs pos="20280">
                      <a:schemeClr val="tx1"/>
                    </a:gs>
                  </a:gsLst>
                  <a:lin ang="0" scaled="0"/>
                </a:gradFill>
              </a:rPr>
              <a:t>Extract user intent from natural language</a:t>
            </a:r>
          </a:p>
        </p:txBody>
      </p:sp>
      <p:sp>
        <p:nvSpPr>
          <p:cNvPr id="10" name="Oval 9">
            <a:extLst>
              <a:ext uri="{FF2B5EF4-FFF2-40B4-BE49-F238E27FC236}">
                <a16:creationId xmlns:a16="http://schemas.microsoft.com/office/drawing/2014/main" id="{E953649D-ACEF-C8D6-4D42-CA80813815A4}"/>
              </a:ext>
              <a:ext uri="{C183D7F6-B498-43B3-948B-1728B52AA6E4}">
                <adec:decorative xmlns:adec="http://schemas.microsoft.com/office/drawing/2017/decorative" val="1"/>
              </a:ext>
            </a:extLst>
          </p:cNvPr>
          <p:cNvSpPr/>
          <p:nvPr/>
        </p:nvSpPr>
        <p:spPr bwMode="auto">
          <a:xfrm>
            <a:off x="9084469" y="2650118"/>
            <a:ext cx="914400" cy="914400"/>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700" err="1">
              <a:solidFill>
                <a:srgbClr val="FFFFFF"/>
              </a:solidFill>
              <a:latin typeface="Segoe UI Semibold"/>
            </a:endParaRPr>
          </a:p>
        </p:txBody>
      </p:sp>
      <p:sp>
        <p:nvSpPr>
          <p:cNvPr id="12" name="Rounded Rectangle 11">
            <a:extLst>
              <a:ext uri="{FF2B5EF4-FFF2-40B4-BE49-F238E27FC236}">
                <a16:creationId xmlns:a16="http://schemas.microsoft.com/office/drawing/2014/main" id="{003328EA-CBCF-C697-580F-E5DFF04581C2}"/>
              </a:ext>
            </a:extLst>
          </p:cNvPr>
          <p:cNvSpPr/>
          <p:nvPr/>
        </p:nvSpPr>
        <p:spPr bwMode="auto">
          <a:xfrm>
            <a:off x="980069" y="1714500"/>
            <a:ext cx="3305609" cy="4286250"/>
          </a:xfrm>
          <a:prstGeom prst="roundRect">
            <a:avLst>
              <a:gd name="adj" fmla="val 56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2000" err="1">
              <a:solidFill>
                <a:srgbClr val="FFFFFF"/>
              </a:solidFill>
              <a:latin typeface="Segoe UI" panose="020B0502040204020203" pitchFamily="34" charset="0"/>
              <a:cs typeface="Segoe UI" panose="020B0502040204020203" pitchFamily="34" charset="0"/>
            </a:endParaRPr>
          </a:p>
        </p:txBody>
      </p:sp>
      <p:sp>
        <p:nvSpPr>
          <p:cNvPr id="13" name="Rounded Rectangle 12">
            <a:extLst>
              <a:ext uri="{FF2B5EF4-FFF2-40B4-BE49-F238E27FC236}">
                <a16:creationId xmlns:a16="http://schemas.microsoft.com/office/drawing/2014/main" id="{66D7B57D-86E5-C3C1-5307-F7760D27BF1D}"/>
              </a:ext>
            </a:extLst>
          </p:cNvPr>
          <p:cNvSpPr/>
          <p:nvPr/>
        </p:nvSpPr>
        <p:spPr bwMode="auto">
          <a:xfrm>
            <a:off x="4444719" y="1714500"/>
            <a:ext cx="3305609" cy="4286250"/>
          </a:xfrm>
          <a:prstGeom prst="roundRect">
            <a:avLst>
              <a:gd name="adj" fmla="val 56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latin typeface="Segoe UI" panose="020B0502040204020203" pitchFamily="34" charset="0"/>
              <a:cs typeface="Segoe UI" panose="020B0502040204020203" pitchFamily="34" charset="0"/>
            </a:endParaRPr>
          </a:p>
        </p:txBody>
      </p:sp>
      <p:sp>
        <p:nvSpPr>
          <p:cNvPr id="14" name="Rounded Rectangle 13">
            <a:extLst>
              <a:ext uri="{FF2B5EF4-FFF2-40B4-BE49-F238E27FC236}">
                <a16:creationId xmlns:a16="http://schemas.microsoft.com/office/drawing/2014/main" id="{849A67A6-C95F-83DE-8246-313DDC2662DC}"/>
              </a:ext>
            </a:extLst>
          </p:cNvPr>
          <p:cNvSpPr/>
          <p:nvPr/>
        </p:nvSpPr>
        <p:spPr bwMode="auto">
          <a:xfrm>
            <a:off x="7909369" y="1714500"/>
            <a:ext cx="3305609" cy="4286250"/>
          </a:xfrm>
          <a:prstGeom prst="roundRect">
            <a:avLst>
              <a:gd name="adj" fmla="val 56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err="1">
              <a:solidFill>
                <a:srgbClr val="FFFFFF"/>
              </a:solidFill>
              <a:latin typeface="Segoe UI" panose="020B0502040204020203" pitchFamily="34" charset="0"/>
              <a:cs typeface="Segoe UI" panose="020B0502040204020203" pitchFamily="34" charset="0"/>
            </a:endParaRPr>
          </a:p>
        </p:txBody>
      </p:sp>
      <p:sp>
        <p:nvSpPr>
          <p:cNvPr id="18" name="Graphic 153" descr="chat bubbles">
            <a:extLst>
              <a:ext uri="{FF2B5EF4-FFF2-40B4-BE49-F238E27FC236}">
                <a16:creationId xmlns:a16="http://schemas.microsoft.com/office/drawing/2014/main" id="{EADFD437-4A3B-4619-27C2-8D7FB14A9C2A}"/>
              </a:ext>
            </a:extLst>
          </p:cNvPr>
          <p:cNvSpPr>
            <a:spLocks noChangeAspect="1"/>
          </p:cNvSpPr>
          <p:nvPr/>
        </p:nvSpPr>
        <p:spPr>
          <a:xfrm>
            <a:off x="2390812" y="2871383"/>
            <a:ext cx="519038" cy="471870"/>
          </a:xfrm>
          <a:custGeom>
            <a:avLst/>
            <a:gdLst>
              <a:gd name="connsiteX0" fmla="*/ 142875 w 382205"/>
              <a:gd name="connsiteY0" fmla="*/ 0 h 342978"/>
              <a:gd name="connsiteX1" fmla="*/ 0 w 382205"/>
              <a:gd name="connsiteY1" fmla="*/ 142875 h 342978"/>
              <a:gd name="connsiteX2" fmla="*/ 13399 w 382205"/>
              <a:gd name="connsiteY2" fmla="*/ 203357 h 342978"/>
              <a:gd name="connsiteX3" fmla="*/ 414 w 382205"/>
              <a:gd name="connsiteY3" fmla="*/ 263220 h 342978"/>
              <a:gd name="connsiteX4" fmla="*/ 22383 w 382205"/>
              <a:gd name="connsiteY4" fmla="*/ 285512 h 342978"/>
              <a:gd name="connsiteX5" fmla="*/ 84038 w 382205"/>
              <a:gd name="connsiteY5" fmla="*/ 273107 h 342978"/>
              <a:gd name="connsiteX6" fmla="*/ 142875 w 382205"/>
              <a:gd name="connsiteY6" fmla="*/ 285750 h 342978"/>
              <a:gd name="connsiteX7" fmla="*/ 285750 w 382205"/>
              <a:gd name="connsiteY7" fmla="*/ 142875 h 342978"/>
              <a:gd name="connsiteX8" fmla="*/ 142875 w 382205"/>
              <a:gd name="connsiteY8" fmla="*/ 0 h 342978"/>
              <a:gd name="connsiteX9" fmla="*/ 142149 w 382205"/>
              <a:gd name="connsiteY9" fmla="*/ 304792 h 342978"/>
              <a:gd name="connsiteX10" fmla="*/ 239298 w 382205"/>
              <a:gd name="connsiteY10" fmla="*/ 342904 h 342978"/>
              <a:gd name="connsiteX11" fmla="*/ 298123 w 382205"/>
              <a:gd name="connsiteY11" fmla="*/ 330266 h 342978"/>
              <a:gd name="connsiteX12" fmla="*/ 353625 w 382205"/>
              <a:gd name="connsiteY12" fmla="*/ 342460 h 342978"/>
              <a:gd name="connsiteX13" fmla="*/ 381579 w 382205"/>
              <a:gd name="connsiteY13" fmla="*/ 313896 h 342978"/>
              <a:gd name="connsiteX14" fmla="*/ 368781 w 382205"/>
              <a:gd name="connsiteY14" fmla="*/ 260494 h 342978"/>
              <a:gd name="connsiteX15" fmla="*/ 382173 w 382205"/>
              <a:gd name="connsiteY15" fmla="*/ 200029 h 342978"/>
              <a:gd name="connsiteX16" fmla="*/ 286036 w 382205"/>
              <a:gd name="connsiteY16" fmla="*/ 64973 h 342978"/>
              <a:gd name="connsiteX17" fmla="*/ 301268 w 382205"/>
              <a:gd name="connsiteY17" fmla="*/ 103970 h 342978"/>
              <a:gd name="connsiteX18" fmla="*/ 353598 w 382205"/>
              <a:gd name="connsiteY18" fmla="*/ 200029 h 342978"/>
              <a:gd name="connsiteX19" fmla="*/ 340947 w 382205"/>
              <a:gd name="connsiteY19" fmla="*/ 252355 h 342978"/>
              <a:gd name="connsiteX20" fmla="*/ 338461 w 382205"/>
              <a:gd name="connsiteY20" fmla="*/ 257175 h 342978"/>
              <a:gd name="connsiteX21" fmla="*/ 339799 w 382205"/>
              <a:gd name="connsiteY21" fmla="*/ 262429 h 342978"/>
              <a:gd name="connsiteX22" fmla="*/ 352019 w 382205"/>
              <a:gd name="connsiteY22" fmla="*/ 312923 h 342978"/>
              <a:gd name="connsiteX23" fmla="*/ 299837 w 382205"/>
              <a:gd name="connsiteY23" fmla="*/ 301310 h 342978"/>
              <a:gd name="connsiteX24" fmla="*/ 294799 w 382205"/>
              <a:gd name="connsiteY24" fmla="*/ 300112 h 342978"/>
              <a:gd name="connsiteX25" fmla="*/ 290162 w 382205"/>
              <a:gd name="connsiteY25" fmla="*/ 302419 h 342978"/>
              <a:gd name="connsiteX26" fmla="*/ 239298 w 382205"/>
              <a:gd name="connsiteY26" fmla="*/ 314329 h 342978"/>
              <a:gd name="connsiteX27" fmla="*/ 183693 w 382205"/>
              <a:gd name="connsiteY27" fmla="*/ 299916 h 342978"/>
              <a:gd name="connsiteX28" fmla="*/ 144049 w 382205"/>
              <a:gd name="connsiteY28" fmla="*/ 304804 h 342978"/>
              <a:gd name="connsiteX29" fmla="*/ 142149 w 382205"/>
              <a:gd name="connsiteY29" fmla="*/ 304792 h 342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82205" h="342978">
                <a:moveTo>
                  <a:pt x="142875" y="0"/>
                </a:moveTo>
                <a:cubicBezTo>
                  <a:pt x="63967" y="0"/>
                  <a:pt x="0" y="63967"/>
                  <a:pt x="0" y="142875"/>
                </a:cubicBezTo>
                <a:cubicBezTo>
                  <a:pt x="0" y="164468"/>
                  <a:pt x="4799" y="184976"/>
                  <a:pt x="13399" y="203357"/>
                </a:cubicBezTo>
                <a:cubicBezTo>
                  <a:pt x="7644" y="226695"/>
                  <a:pt x="2658" y="251622"/>
                  <a:pt x="414" y="263220"/>
                </a:cubicBezTo>
                <a:cubicBezTo>
                  <a:pt x="-2125" y="276345"/>
                  <a:pt x="9284" y="287844"/>
                  <a:pt x="22383" y="285512"/>
                </a:cubicBezTo>
                <a:cubicBezTo>
                  <a:pt x="34257" y="283397"/>
                  <a:pt x="60068" y="278639"/>
                  <a:pt x="84038" y="273107"/>
                </a:cubicBezTo>
                <a:cubicBezTo>
                  <a:pt x="101996" y="281231"/>
                  <a:pt x="121925" y="285750"/>
                  <a:pt x="142875" y="285750"/>
                </a:cubicBezTo>
                <a:cubicBezTo>
                  <a:pt x="221782" y="285750"/>
                  <a:pt x="285750" y="221782"/>
                  <a:pt x="285750" y="142875"/>
                </a:cubicBezTo>
                <a:cubicBezTo>
                  <a:pt x="285750" y="63967"/>
                  <a:pt x="221782" y="0"/>
                  <a:pt x="142875" y="0"/>
                </a:cubicBezTo>
                <a:close/>
                <a:moveTo>
                  <a:pt x="142149" y="304792"/>
                </a:moveTo>
                <a:cubicBezTo>
                  <a:pt x="167642" y="328443"/>
                  <a:pt x="201781" y="342904"/>
                  <a:pt x="239298" y="342904"/>
                </a:cubicBezTo>
                <a:cubicBezTo>
                  <a:pt x="260244" y="342904"/>
                  <a:pt x="280168" y="338387"/>
                  <a:pt x="298123" y="330266"/>
                </a:cubicBezTo>
                <a:cubicBezTo>
                  <a:pt x="318007" y="334920"/>
                  <a:pt x="339772" y="339564"/>
                  <a:pt x="353625" y="342460"/>
                </a:cubicBezTo>
                <a:cubicBezTo>
                  <a:pt x="370625" y="346013"/>
                  <a:pt x="385473" y="330754"/>
                  <a:pt x="381579" y="313896"/>
                </a:cubicBezTo>
                <a:cubicBezTo>
                  <a:pt x="378484" y="300497"/>
                  <a:pt x="373603" y="279696"/>
                  <a:pt x="368781" y="260494"/>
                </a:cubicBezTo>
                <a:cubicBezTo>
                  <a:pt x="377377" y="242116"/>
                  <a:pt x="382173" y="221614"/>
                  <a:pt x="382173" y="200029"/>
                </a:cubicBezTo>
                <a:cubicBezTo>
                  <a:pt x="382173" y="137488"/>
                  <a:pt x="341991" y="84334"/>
                  <a:pt x="286036" y="64973"/>
                </a:cubicBezTo>
                <a:cubicBezTo>
                  <a:pt x="292709" y="77108"/>
                  <a:pt x="297872" y="90192"/>
                  <a:pt x="301268" y="103970"/>
                </a:cubicBezTo>
                <a:cubicBezTo>
                  <a:pt x="332758" y="124326"/>
                  <a:pt x="353598" y="159744"/>
                  <a:pt x="353598" y="200029"/>
                </a:cubicBezTo>
                <a:cubicBezTo>
                  <a:pt x="353598" y="218915"/>
                  <a:pt x="349028" y="236692"/>
                  <a:pt x="340947" y="252355"/>
                </a:cubicBezTo>
                <a:lnTo>
                  <a:pt x="338461" y="257175"/>
                </a:lnTo>
                <a:lnTo>
                  <a:pt x="339799" y="262429"/>
                </a:lnTo>
                <a:cubicBezTo>
                  <a:pt x="344138" y="279488"/>
                  <a:pt x="348685" y="298624"/>
                  <a:pt x="352019" y="312923"/>
                </a:cubicBezTo>
                <a:cubicBezTo>
                  <a:pt x="337273" y="309804"/>
                  <a:pt x="317394" y="305490"/>
                  <a:pt x="299837" y="301310"/>
                </a:cubicBezTo>
                <a:lnTo>
                  <a:pt x="294799" y="300112"/>
                </a:lnTo>
                <a:lnTo>
                  <a:pt x="290162" y="302419"/>
                </a:lnTo>
                <a:cubicBezTo>
                  <a:pt x="274859" y="310037"/>
                  <a:pt x="257600" y="314329"/>
                  <a:pt x="239298" y="314329"/>
                </a:cubicBezTo>
                <a:cubicBezTo>
                  <a:pt x="219115" y="314329"/>
                  <a:pt x="200153" y="309096"/>
                  <a:pt x="183693" y="299916"/>
                </a:cubicBezTo>
                <a:cubicBezTo>
                  <a:pt x="171008" y="303108"/>
                  <a:pt x="157726" y="304804"/>
                  <a:pt x="144049" y="304804"/>
                </a:cubicBezTo>
                <a:cubicBezTo>
                  <a:pt x="143415" y="304804"/>
                  <a:pt x="142782" y="304800"/>
                  <a:pt x="142149" y="304792"/>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gradFill>
                <a:gsLst>
                  <a:gs pos="87000">
                    <a:srgbClr val="6D90D6"/>
                  </a:gs>
                  <a:gs pos="44000">
                    <a:srgbClr val="514ABC"/>
                  </a:gs>
                  <a:gs pos="0">
                    <a:srgbClr val="514ABC"/>
                  </a:gs>
                  <a:gs pos="68000">
                    <a:srgbClr val="6070BF"/>
                  </a:gs>
                  <a:gs pos="100000">
                    <a:srgbClr val="4A93FF"/>
                  </a:gs>
                </a:gsLst>
                <a:path path="circle">
                  <a:fillToRect t="100000" r="100000"/>
                </a:path>
              </a:gradFill>
              <a:effectLst/>
              <a:uLnTx/>
              <a:uFillTx/>
              <a:latin typeface="Segoe Sans Display Semibold"/>
              <a:ea typeface="+mn-ea"/>
              <a:cs typeface="Segoe UI" panose="020B0502040204020203" pitchFamily="34" charset="0"/>
            </a:endParaRPr>
          </a:p>
        </p:txBody>
      </p:sp>
      <p:sp>
        <p:nvSpPr>
          <p:cNvPr id="19" name="Graphic 161" descr="chess pieces">
            <a:extLst>
              <a:ext uri="{FF2B5EF4-FFF2-40B4-BE49-F238E27FC236}">
                <a16:creationId xmlns:a16="http://schemas.microsoft.com/office/drawing/2014/main" id="{CCC13CBE-1640-6DA1-F72F-6D81537DF290}"/>
              </a:ext>
            </a:extLst>
          </p:cNvPr>
          <p:cNvSpPr>
            <a:spLocks noChangeAspect="1"/>
          </p:cNvSpPr>
          <p:nvPr/>
        </p:nvSpPr>
        <p:spPr>
          <a:xfrm>
            <a:off x="5836481" y="2872441"/>
            <a:ext cx="519038" cy="469756"/>
          </a:xfrm>
          <a:custGeom>
            <a:avLst/>
            <a:gdLst>
              <a:gd name="connsiteX0" fmla="*/ 318863 w 377157"/>
              <a:gd name="connsiteY0" fmla="*/ 68591 h 354330"/>
              <a:gd name="connsiteX1" fmla="*/ 320008 w 377157"/>
              <a:gd name="connsiteY1" fmla="*/ 68580 h 354330"/>
              <a:gd name="connsiteX2" fmla="*/ 341352 w 377157"/>
              <a:gd name="connsiteY2" fmla="*/ 72700 h 354330"/>
              <a:gd name="connsiteX3" fmla="*/ 377158 w 377157"/>
              <a:gd name="connsiteY3" fmla="*/ 125730 h 354330"/>
              <a:gd name="connsiteX4" fmla="*/ 320008 w 377157"/>
              <a:gd name="connsiteY4" fmla="*/ 182880 h 354330"/>
              <a:gd name="connsiteX5" fmla="*/ 314718 w 377157"/>
              <a:gd name="connsiteY5" fmla="*/ 182638 h 354330"/>
              <a:gd name="connsiteX6" fmla="*/ 289051 w 377157"/>
              <a:gd name="connsiteY6" fmla="*/ 173777 h 354330"/>
              <a:gd name="connsiteX7" fmla="*/ 299317 w 377157"/>
              <a:gd name="connsiteY7" fmla="*/ 216155 h 354330"/>
              <a:gd name="connsiteX8" fmla="*/ 271545 w 377157"/>
              <a:gd name="connsiteY8" fmla="*/ 251458 h 354330"/>
              <a:gd name="connsiteX9" fmla="*/ 254119 w 377157"/>
              <a:gd name="connsiteY9" fmla="*/ 251458 h 354330"/>
              <a:gd name="connsiteX10" fmla="*/ 226353 w 377157"/>
              <a:gd name="connsiteY10" fmla="*/ 216132 h 354330"/>
              <a:gd name="connsiteX11" fmla="*/ 236649 w 377157"/>
              <a:gd name="connsiteY11" fmla="*/ 173786 h 354330"/>
              <a:gd name="connsiteX12" fmla="*/ 210970 w 377157"/>
              <a:gd name="connsiteY12" fmla="*/ 182640 h 354330"/>
              <a:gd name="connsiteX13" fmla="*/ 205708 w 377157"/>
              <a:gd name="connsiteY13" fmla="*/ 182880 h 354330"/>
              <a:gd name="connsiteX14" fmla="*/ 204263 w 377157"/>
              <a:gd name="connsiteY14" fmla="*/ 182862 h 354330"/>
              <a:gd name="connsiteX15" fmla="*/ 188273 w 377157"/>
              <a:gd name="connsiteY15" fmla="*/ 158388 h 354330"/>
              <a:gd name="connsiteX16" fmla="*/ 194278 w 377157"/>
              <a:gd name="connsiteY16" fmla="*/ 125730 h 354330"/>
              <a:gd name="connsiteX17" fmla="*/ 179040 w 377157"/>
              <a:gd name="connsiteY17" fmla="*/ 75170 h 354330"/>
              <a:gd name="connsiteX18" fmla="*/ 184361 w 377157"/>
              <a:gd name="connsiteY18" fmla="*/ 72700 h 354330"/>
              <a:gd name="connsiteX19" fmla="*/ 205708 w 377157"/>
              <a:gd name="connsiteY19" fmla="*/ 68580 h 354330"/>
              <a:gd name="connsiteX20" fmla="*/ 206853 w 377157"/>
              <a:gd name="connsiteY20" fmla="*/ 68591 h 354330"/>
              <a:gd name="connsiteX21" fmla="*/ 205708 w 377157"/>
              <a:gd name="connsiteY21" fmla="*/ 57150 h 354330"/>
              <a:gd name="connsiteX22" fmla="*/ 206849 w 377157"/>
              <a:gd name="connsiteY22" fmla="*/ 45728 h 354330"/>
              <a:gd name="connsiteX23" fmla="*/ 262858 w 377157"/>
              <a:gd name="connsiteY23" fmla="*/ 0 h 354330"/>
              <a:gd name="connsiteX24" fmla="*/ 318867 w 377157"/>
              <a:gd name="connsiteY24" fmla="*/ 45728 h 354330"/>
              <a:gd name="connsiteX25" fmla="*/ 320008 w 377157"/>
              <a:gd name="connsiteY25" fmla="*/ 57150 h 354330"/>
              <a:gd name="connsiteX26" fmla="*/ 318863 w 377157"/>
              <a:gd name="connsiteY26" fmla="*/ 68591 h 354330"/>
              <a:gd name="connsiteX27" fmla="*/ 102870 w 377157"/>
              <a:gd name="connsiteY27" fmla="*/ 57150 h 354330"/>
              <a:gd name="connsiteX28" fmla="*/ 34290 w 377157"/>
              <a:gd name="connsiteY28" fmla="*/ 125730 h 354330"/>
              <a:gd name="connsiteX29" fmla="*/ 51753 w 377157"/>
              <a:gd name="connsiteY29" fmla="*/ 171450 h 354330"/>
              <a:gd name="connsiteX30" fmla="*/ 45720 w 377157"/>
              <a:gd name="connsiteY30" fmla="*/ 171450 h 354330"/>
              <a:gd name="connsiteX31" fmla="*/ 22860 w 377157"/>
              <a:gd name="connsiteY31" fmla="*/ 194310 h 354330"/>
              <a:gd name="connsiteX32" fmla="*/ 45720 w 377157"/>
              <a:gd name="connsiteY32" fmla="*/ 217170 h 354330"/>
              <a:gd name="connsiteX33" fmla="*/ 57587 w 377157"/>
              <a:gd name="connsiteY33" fmla="*/ 217170 h 354330"/>
              <a:gd name="connsiteX34" fmla="*/ 14187 w 377157"/>
              <a:gd name="connsiteY34" fmla="*/ 292453 h 354330"/>
              <a:gd name="connsiteX35" fmla="*/ 0 w 377157"/>
              <a:gd name="connsiteY35" fmla="*/ 321156 h 354330"/>
              <a:gd name="connsiteX36" fmla="*/ 33174 w 377157"/>
              <a:gd name="connsiteY36" fmla="*/ 354330 h 354330"/>
              <a:gd name="connsiteX37" fmla="*/ 172566 w 377157"/>
              <a:gd name="connsiteY37" fmla="*/ 354330 h 354330"/>
              <a:gd name="connsiteX38" fmla="*/ 205740 w 377157"/>
              <a:gd name="connsiteY38" fmla="*/ 321156 h 354330"/>
              <a:gd name="connsiteX39" fmla="*/ 191553 w 377157"/>
              <a:gd name="connsiteY39" fmla="*/ 292453 h 354330"/>
              <a:gd name="connsiteX40" fmla="*/ 148153 w 377157"/>
              <a:gd name="connsiteY40" fmla="*/ 217170 h 354330"/>
              <a:gd name="connsiteX41" fmla="*/ 160020 w 377157"/>
              <a:gd name="connsiteY41" fmla="*/ 217170 h 354330"/>
              <a:gd name="connsiteX42" fmla="*/ 182880 w 377157"/>
              <a:gd name="connsiteY42" fmla="*/ 194310 h 354330"/>
              <a:gd name="connsiteX43" fmla="*/ 160020 w 377157"/>
              <a:gd name="connsiteY43" fmla="*/ 171450 h 354330"/>
              <a:gd name="connsiteX44" fmla="*/ 153987 w 377157"/>
              <a:gd name="connsiteY44" fmla="*/ 171450 h 354330"/>
              <a:gd name="connsiteX45" fmla="*/ 171450 w 377157"/>
              <a:gd name="connsiteY45" fmla="*/ 125730 h 354330"/>
              <a:gd name="connsiteX46" fmla="*/ 102870 w 377157"/>
              <a:gd name="connsiteY46" fmla="*/ 57150 h 354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77157" h="354330">
                <a:moveTo>
                  <a:pt x="318863" y="68591"/>
                </a:moveTo>
                <a:cubicBezTo>
                  <a:pt x="319242" y="68584"/>
                  <a:pt x="319626" y="68580"/>
                  <a:pt x="320008" y="68580"/>
                </a:cubicBezTo>
                <a:cubicBezTo>
                  <a:pt x="327554" y="68580"/>
                  <a:pt x="334760" y="70043"/>
                  <a:pt x="341352" y="72700"/>
                </a:cubicBezTo>
                <a:cubicBezTo>
                  <a:pt x="362342" y="81156"/>
                  <a:pt x="377158" y="101713"/>
                  <a:pt x="377158" y="125730"/>
                </a:cubicBezTo>
                <a:cubicBezTo>
                  <a:pt x="377158" y="157293"/>
                  <a:pt x="351571" y="182880"/>
                  <a:pt x="320008" y="182880"/>
                </a:cubicBezTo>
                <a:cubicBezTo>
                  <a:pt x="318225" y="182880"/>
                  <a:pt x="316460" y="182798"/>
                  <a:pt x="314718" y="182638"/>
                </a:cubicBezTo>
                <a:cubicBezTo>
                  <a:pt x="305318" y="181776"/>
                  <a:pt x="296577" y="178637"/>
                  <a:pt x="289051" y="173777"/>
                </a:cubicBezTo>
                <a:lnTo>
                  <a:pt x="299317" y="216155"/>
                </a:lnTo>
                <a:cubicBezTo>
                  <a:pt x="303672" y="234139"/>
                  <a:pt x="290050" y="251458"/>
                  <a:pt x="271545" y="251458"/>
                </a:cubicBezTo>
                <a:lnTo>
                  <a:pt x="254119" y="251458"/>
                </a:lnTo>
                <a:cubicBezTo>
                  <a:pt x="235604" y="251458"/>
                  <a:pt x="221980" y="234123"/>
                  <a:pt x="226353" y="216132"/>
                </a:cubicBezTo>
                <a:lnTo>
                  <a:pt x="236649" y="173786"/>
                </a:lnTo>
                <a:cubicBezTo>
                  <a:pt x="229119" y="178646"/>
                  <a:pt x="220375" y="181783"/>
                  <a:pt x="210970" y="182640"/>
                </a:cubicBezTo>
                <a:cubicBezTo>
                  <a:pt x="209238" y="182800"/>
                  <a:pt x="207482" y="182880"/>
                  <a:pt x="205708" y="182880"/>
                </a:cubicBezTo>
                <a:cubicBezTo>
                  <a:pt x="205226" y="182880"/>
                  <a:pt x="204743" y="182873"/>
                  <a:pt x="204263" y="182862"/>
                </a:cubicBezTo>
                <a:cubicBezTo>
                  <a:pt x="201730" y="173036"/>
                  <a:pt x="196011" y="164489"/>
                  <a:pt x="188273" y="158388"/>
                </a:cubicBezTo>
                <a:cubicBezTo>
                  <a:pt x="192152" y="148246"/>
                  <a:pt x="194278" y="137236"/>
                  <a:pt x="194278" y="125730"/>
                </a:cubicBezTo>
                <a:cubicBezTo>
                  <a:pt x="194278" y="107036"/>
                  <a:pt x="188668" y="89652"/>
                  <a:pt x="179040" y="75170"/>
                </a:cubicBezTo>
                <a:cubicBezTo>
                  <a:pt x="180764" y="74259"/>
                  <a:pt x="182540" y="73434"/>
                  <a:pt x="184361" y="72700"/>
                </a:cubicBezTo>
                <a:cubicBezTo>
                  <a:pt x="190956" y="70043"/>
                  <a:pt x="198162" y="68580"/>
                  <a:pt x="205708" y="68580"/>
                </a:cubicBezTo>
                <a:cubicBezTo>
                  <a:pt x="206090" y="68580"/>
                  <a:pt x="206472" y="68584"/>
                  <a:pt x="206853" y="68591"/>
                </a:cubicBezTo>
                <a:cubicBezTo>
                  <a:pt x="206101" y="64895"/>
                  <a:pt x="205708" y="61068"/>
                  <a:pt x="205708" y="57150"/>
                </a:cubicBezTo>
                <a:cubicBezTo>
                  <a:pt x="205708" y="53238"/>
                  <a:pt x="206101" y="49419"/>
                  <a:pt x="206849" y="45728"/>
                </a:cubicBezTo>
                <a:cubicBezTo>
                  <a:pt x="212141" y="19638"/>
                  <a:pt x="235207" y="0"/>
                  <a:pt x="262858" y="0"/>
                </a:cubicBezTo>
                <a:cubicBezTo>
                  <a:pt x="290509" y="0"/>
                  <a:pt x="313575" y="19638"/>
                  <a:pt x="318867" y="45728"/>
                </a:cubicBezTo>
                <a:cubicBezTo>
                  <a:pt x="319615" y="49419"/>
                  <a:pt x="320008" y="53238"/>
                  <a:pt x="320008" y="57150"/>
                </a:cubicBezTo>
                <a:cubicBezTo>
                  <a:pt x="320008" y="61068"/>
                  <a:pt x="319613" y="64895"/>
                  <a:pt x="318863" y="68591"/>
                </a:cubicBezTo>
                <a:close/>
                <a:moveTo>
                  <a:pt x="102870" y="57150"/>
                </a:moveTo>
                <a:cubicBezTo>
                  <a:pt x="64994" y="57150"/>
                  <a:pt x="34290" y="87854"/>
                  <a:pt x="34290" y="125730"/>
                </a:cubicBezTo>
                <a:cubicBezTo>
                  <a:pt x="34290" y="143294"/>
                  <a:pt x="40893" y="159317"/>
                  <a:pt x="51753" y="171450"/>
                </a:cubicBezTo>
                <a:lnTo>
                  <a:pt x="45720" y="171450"/>
                </a:lnTo>
                <a:cubicBezTo>
                  <a:pt x="33095" y="171450"/>
                  <a:pt x="22860" y="181684"/>
                  <a:pt x="22860" y="194310"/>
                </a:cubicBezTo>
                <a:cubicBezTo>
                  <a:pt x="22860" y="206936"/>
                  <a:pt x="33095" y="217170"/>
                  <a:pt x="45720" y="217170"/>
                </a:cubicBezTo>
                <a:lnTo>
                  <a:pt x="57587" y="217170"/>
                </a:lnTo>
                <a:cubicBezTo>
                  <a:pt x="49112" y="258272"/>
                  <a:pt x="26688" y="281996"/>
                  <a:pt x="14187" y="292453"/>
                </a:cubicBezTo>
                <a:cubicBezTo>
                  <a:pt x="6256" y="299087"/>
                  <a:pt x="0" y="309273"/>
                  <a:pt x="0" y="321156"/>
                </a:cubicBezTo>
                <a:cubicBezTo>
                  <a:pt x="0" y="339478"/>
                  <a:pt x="14853" y="354330"/>
                  <a:pt x="33174" y="354330"/>
                </a:cubicBezTo>
                <a:lnTo>
                  <a:pt x="172566" y="354330"/>
                </a:lnTo>
                <a:cubicBezTo>
                  <a:pt x="190888" y="354330"/>
                  <a:pt x="205740" y="339478"/>
                  <a:pt x="205740" y="321156"/>
                </a:cubicBezTo>
                <a:cubicBezTo>
                  <a:pt x="205740" y="309273"/>
                  <a:pt x="199483" y="299087"/>
                  <a:pt x="191553" y="292453"/>
                </a:cubicBezTo>
                <a:cubicBezTo>
                  <a:pt x="179052" y="281996"/>
                  <a:pt x="156628" y="258272"/>
                  <a:pt x="148153" y="217170"/>
                </a:cubicBezTo>
                <a:lnTo>
                  <a:pt x="160020" y="217170"/>
                </a:lnTo>
                <a:cubicBezTo>
                  <a:pt x="172645" y="217170"/>
                  <a:pt x="182880" y="206936"/>
                  <a:pt x="182880" y="194310"/>
                </a:cubicBezTo>
                <a:cubicBezTo>
                  <a:pt x="182880" y="181684"/>
                  <a:pt x="172645" y="171450"/>
                  <a:pt x="160020" y="171450"/>
                </a:cubicBezTo>
                <a:lnTo>
                  <a:pt x="153987" y="171450"/>
                </a:lnTo>
                <a:cubicBezTo>
                  <a:pt x="164847" y="159317"/>
                  <a:pt x="171450" y="143294"/>
                  <a:pt x="171450" y="125730"/>
                </a:cubicBezTo>
                <a:cubicBezTo>
                  <a:pt x="171450" y="87854"/>
                  <a:pt x="140746" y="57150"/>
                  <a:pt x="102870" y="5715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gradFill>
                <a:gsLst>
                  <a:gs pos="87000">
                    <a:srgbClr val="6D90D6"/>
                  </a:gs>
                  <a:gs pos="44000">
                    <a:srgbClr val="514ABC"/>
                  </a:gs>
                  <a:gs pos="0">
                    <a:srgbClr val="514ABC"/>
                  </a:gs>
                  <a:gs pos="68000">
                    <a:srgbClr val="6070BF"/>
                  </a:gs>
                  <a:gs pos="100000">
                    <a:srgbClr val="4A93FF"/>
                  </a:gs>
                </a:gsLst>
                <a:path path="circle">
                  <a:fillToRect t="100000" r="100000"/>
                </a:path>
              </a:gradFill>
              <a:effectLst/>
              <a:uLnTx/>
              <a:uFillTx/>
              <a:latin typeface="Segoe Sans Display Semibold"/>
              <a:ea typeface="+mn-ea"/>
              <a:cs typeface="Segoe UI" panose="020B0502040204020203" pitchFamily="34" charset="0"/>
            </a:endParaRPr>
          </a:p>
        </p:txBody>
      </p:sp>
      <p:sp>
        <p:nvSpPr>
          <p:cNvPr id="20" name="Graphic 163" descr="book with person on cover">
            <a:extLst>
              <a:ext uri="{FF2B5EF4-FFF2-40B4-BE49-F238E27FC236}">
                <a16:creationId xmlns:a16="http://schemas.microsoft.com/office/drawing/2014/main" id="{CE4581F5-9CF4-6578-5230-745AAD84B975}"/>
              </a:ext>
            </a:extLst>
          </p:cNvPr>
          <p:cNvSpPr>
            <a:spLocks noChangeAspect="1"/>
          </p:cNvSpPr>
          <p:nvPr/>
        </p:nvSpPr>
        <p:spPr>
          <a:xfrm>
            <a:off x="9326492" y="2872441"/>
            <a:ext cx="430354" cy="469754"/>
          </a:xfrm>
          <a:custGeom>
            <a:avLst/>
            <a:gdLst>
              <a:gd name="connsiteX0" fmla="*/ 47625 w 314325"/>
              <a:gd name="connsiteY0" fmla="*/ 0 h 381000"/>
              <a:gd name="connsiteX1" fmla="*/ 0 w 314325"/>
              <a:gd name="connsiteY1" fmla="*/ 47625 h 381000"/>
              <a:gd name="connsiteX2" fmla="*/ 0 w 314325"/>
              <a:gd name="connsiteY2" fmla="*/ 333375 h 381000"/>
              <a:gd name="connsiteX3" fmla="*/ 47625 w 314325"/>
              <a:gd name="connsiteY3" fmla="*/ 381000 h 381000"/>
              <a:gd name="connsiteX4" fmla="*/ 300038 w 314325"/>
              <a:gd name="connsiteY4" fmla="*/ 381000 h 381000"/>
              <a:gd name="connsiteX5" fmla="*/ 314325 w 314325"/>
              <a:gd name="connsiteY5" fmla="*/ 366713 h 381000"/>
              <a:gd name="connsiteX6" fmla="*/ 300038 w 314325"/>
              <a:gd name="connsiteY6" fmla="*/ 352425 h 381000"/>
              <a:gd name="connsiteX7" fmla="*/ 47625 w 314325"/>
              <a:gd name="connsiteY7" fmla="*/ 352425 h 381000"/>
              <a:gd name="connsiteX8" fmla="*/ 28575 w 314325"/>
              <a:gd name="connsiteY8" fmla="*/ 333375 h 381000"/>
              <a:gd name="connsiteX9" fmla="*/ 300038 w 314325"/>
              <a:gd name="connsiteY9" fmla="*/ 333375 h 381000"/>
              <a:gd name="connsiteX10" fmla="*/ 314325 w 314325"/>
              <a:gd name="connsiteY10" fmla="*/ 319088 h 381000"/>
              <a:gd name="connsiteX11" fmla="*/ 314325 w 314325"/>
              <a:gd name="connsiteY11" fmla="*/ 47625 h 381000"/>
              <a:gd name="connsiteX12" fmla="*/ 266700 w 314325"/>
              <a:gd name="connsiteY12" fmla="*/ 0 h 381000"/>
              <a:gd name="connsiteX13" fmla="*/ 47625 w 314325"/>
              <a:gd name="connsiteY13" fmla="*/ 0 h 381000"/>
              <a:gd name="connsiteX14" fmla="*/ 219075 w 314325"/>
              <a:gd name="connsiteY14" fmla="*/ 195263 h 381000"/>
              <a:gd name="connsiteX15" fmla="*/ 219075 w 314325"/>
              <a:gd name="connsiteY15" fmla="*/ 204778 h 381000"/>
              <a:gd name="connsiteX16" fmla="*/ 157163 w 314325"/>
              <a:gd name="connsiteY16" fmla="*/ 238125 h 381000"/>
              <a:gd name="connsiteX17" fmla="*/ 95250 w 314325"/>
              <a:gd name="connsiteY17" fmla="*/ 204778 h 381000"/>
              <a:gd name="connsiteX18" fmla="*/ 95250 w 314325"/>
              <a:gd name="connsiteY18" fmla="*/ 195263 h 381000"/>
              <a:gd name="connsiteX19" fmla="*/ 109538 w 314325"/>
              <a:gd name="connsiteY19" fmla="*/ 180975 h 381000"/>
              <a:gd name="connsiteX20" fmla="*/ 204788 w 314325"/>
              <a:gd name="connsiteY20" fmla="*/ 180975 h 381000"/>
              <a:gd name="connsiteX21" fmla="*/ 219075 w 314325"/>
              <a:gd name="connsiteY21" fmla="*/ 195263 h 381000"/>
              <a:gd name="connsiteX22" fmla="*/ 190500 w 314325"/>
              <a:gd name="connsiteY22" fmla="*/ 128501 h 381000"/>
              <a:gd name="connsiteX23" fmla="*/ 157163 w 314325"/>
              <a:gd name="connsiteY23" fmla="*/ 161851 h 381000"/>
              <a:gd name="connsiteX24" fmla="*/ 123825 w 314325"/>
              <a:gd name="connsiteY24" fmla="*/ 128501 h 381000"/>
              <a:gd name="connsiteX25" fmla="*/ 157163 w 314325"/>
              <a:gd name="connsiteY25" fmla="*/ 95250 h 381000"/>
              <a:gd name="connsiteX26" fmla="*/ 190500 w 314325"/>
              <a:gd name="connsiteY26" fmla="*/ 128501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14325" h="381000">
                <a:moveTo>
                  <a:pt x="47625" y="0"/>
                </a:moveTo>
                <a:cubicBezTo>
                  <a:pt x="21322" y="0"/>
                  <a:pt x="0" y="21322"/>
                  <a:pt x="0" y="47625"/>
                </a:cubicBezTo>
                <a:lnTo>
                  <a:pt x="0" y="333375"/>
                </a:lnTo>
                <a:cubicBezTo>
                  <a:pt x="0" y="359677"/>
                  <a:pt x="21322" y="381000"/>
                  <a:pt x="47625" y="381000"/>
                </a:cubicBezTo>
                <a:lnTo>
                  <a:pt x="300038" y="381000"/>
                </a:lnTo>
                <a:cubicBezTo>
                  <a:pt x="307928" y="381000"/>
                  <a:pt x="314325" y="374603"/>
                  <a:pt x="314325" y="366713"/>
                </a:cubicBezTo>
                <a:cubicBezTo>
                  <a:pt x="314325" y="358822"/>
                  <a:pt x="307928" y="352425"/>
                  <a:pt x="300038" y="352425"/>
                </a:cubicBezTo>
                <a:lnTo>
                  <a:pt x="47625" y="352425"/>
                </a:lnTo>
                <a:cubicBezTo>
                  <a:pt x="37104" y="352425"/>
                  <a:pt x="28575" y="343896"/>
                  <a:pt x="28575" y="333375"/>
                </a:cubicBezTo>
                <a:lnTo>
                  <a:pt x="300038" y="333375"/>
                </a:lnTo>
                <a:cubicBezTo>
                  <a:pt x="307928" y="333375"/>
                  <a:pt x="314325" y="326978"/>
                  <a:pt x="314325" y="319088"/>
                </a:cubicBezTo>
                <a:lnTo>
                  <a:pt x="314325" y="47625"/>
                </a:lnTo>
                <a:cubicBezTo>
                  <a:pt x="314325" y="21322"/>
                  <a:pt x="293002" y="0"/>
                  <a:pt x="266700" y="0"/>
                </a:cubicBezTo>
                <a:lnTo>
                  <a:pt x="47625" y="0"/>
                </a:lnTo>
                <a:close/>
                <a:moveTo>
                  <a:pt x="219075" y="195263"/>
                </a:moveTo>
                <a:lnTo>
                  <a:pt x="219075" y="204778"/>
                </a:lnTo>
                <a:cubicBezTo>
                  <a:pt x="219075" y="223838"/>
                  <a:pt x="192725" y="238125"/>
                  <a:pt x="157163" y="238125"/>
                </a:cubicBezTo>
                <a:cubicBezTo>
                  <a:pt x="121598" y="238125"/>
                  <a:pt x="95250" y="223838"/>
                  <a:pt x="95250" y="204778"/>
                </a:cubicBezTo>
                <a:lnTo>
                  <a:pt x="95250" y="195263"/>
                </a:lnTo>
                <a:cubicBezTo>
                  <a:pt x="95250" y="187372"/>
                  <a:pt x="101647" y="180975"/>
                  <a:pt x="109538" y="180975"/>
                </a:cubicBezTo>
                <a:lnTo>
                  <a:pt x="204788" y="180975"/>
                </a:lnTo>
                <a:cubicBezTo>
                  <a:pt x="212678" y="180975"/>
                  <a:pt x="219075" y="187372"/>
                  <a:pt x="219075" y="195263"/>
                </a:cubicBezTo>
                <a:close/>
                <a:moveTo>
                  <a:pt x="190500" y="128501"/>
                </a:moveTo>
                <a:cubicBezTo>
                  <a:pt x="190500" y="146920"/>
                  <a:pt x="175580" y="161851"/>
                  <a:pt x="157163" y="161851"/>
                </a:cubicBezTo>
                <a:cubicBezTo>
                  <a:pt x="138745" y="161851"/>
                  <a:pt x="123825" y="146920"/>
                  <a:pt x="123825" y="128501"/>
                </a:cubicBezTo>
                <a:cubicBezTo>
                  <a:pt x="123825" y="110083"/>
                  <a:pt x="138745" y="95250"/>
                  <a:pt x="157163" y="95250"/>
                </a:cubicBezTo>
                <a:cubicBezTo>
                  <a:pt x="175580" y="95250"/>
                  <a:pt x="190500" y="110083"/>
                  <a:pt x="190500" y="128501"/>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gradFill>
                <a:gsLst>
                  <a:gs pos="87000">
                    <a:srgbClr val="6D90D6"/>
                  </a:gs>
                  <a:gs pos="44000">
                    <a:srgbClr val="514ABC"/>
                  </a:gs>
                  <a:gs pos="0">
                    <a:srgbClr val="514ABC"/>
                  </a:gs>
                  <a:gs pos="68000">
                    <a:srgbClr val="6070BF"/>
                  </a:gs>
                  <a:gs pos="100000">
                    <a:srgbClr val="4A93FF"/>
                  </a:gs>
                </a:gsLst>
                <a:path path="circle">
                  <a:fillToRect t="100000" r="100000"/>
                </a:path>
              </a:gradFill>
              <a:effectLst/>
              <a:uLnTx/>
              <a:uFillTx/>
              <a:latin typeface="Segoe Sans Display Semibold"/>
              <a:ea typeface="+mn-ea"/>
              <a:cs typeface="Segoe UI" panose="020B0502040204020203" pitchFamily="34" charset="0"/>
            </a:endParaRPr>
          </a:p>
        </p:txBody>
      </p:sp>
    </p:spTree>
    <p:extLst>
      <p:ext uri="{BB962C8B-B14F-4D97-AF65-F5344CB8AC3E}">
        <p14:creationId xmlns:p14="http://schemas.microsoft.com/office/powerpoint/2010/main" val="5110156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200"/>
                                  </p:stCondLst>
                                  <p:childTnLst>
                                    <p:animMotion origin="layout" path="M 2.29167E-6 7.40741E-7 L 2.29167E-6 0.03542 " pathEditMode="relative" rAng="0" ptsTypes="AA">
                                      <p:cBhvr>
                                        <p:cTn id="9" dur="700" spd="-100000" fill="hold"/>
                                        <p:tgtEl>
                                          <p:spTgt spid="4"/>
                                        </p:tgtEl>
                                        <p:attrNameLst>
                                          <p:attrName>ppt_x</p:attrName>
                                          <p:attrName>ppt_y</p:attrName>
                                        </p:attrNameLst>
                                      </p:cBhvr>
                                      <p:rCtr x="0" y="1759"/>
                                    </p:animMotion>
                                  </p:childTnLst>
                                </p:cTn>
                              </p:par>
                              <p:par>
                                <p:cTn id="10" presetID="10" presetClass="entr" presetSubtype="0" fill="hold" grpId="0" nodeType="withEffect">
                                  <p:stCondLst>
                                    <p:cond delay="3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300"/>
                                  </p:stCondLst>
                                  <p:childTnLst>
                                    <p:animMotion origin="layout" path="M 2.29167E-6 -3.33333E-6 L 2.29167E-6 0.03542 " pathEditMode="relative" rAng="0" ptsTypes="AA">
                                      <p:cBhvr>
                                        <p:cTn id="14" dur="700" spd="-100000" fill="hold"/>
                                        <p:tgtEl>
                                          <p:spTgt spid="3"/>
                                        </p:tgtEl>
                                        <p:attrNameLst>
                                          <p:attrName>ppt_x</p:attrName>
                                          <p:attrName>ppt_y</p:attrName>
                                        </p:attrNameLst>
                                      </p:cBhvr>
                                      <p:rCtr x="0" y="1759"/>
                                    </p:animMotion>
                                  </p:childTnLst>
                                </p:cTn>
                              </p:par>
                              <p:par>
                                <p:cTn id="15" presetID="10" presetClass="entr" presetSubtype="0" fill="hold" grpId="0" nodeType="withEffect">
                                  <p:stCondLst>
                                    <p:cond delay="20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42" presetClass="path" presetSubtype="0" decel="100000" fill="hold" grpId="1" nodeType="withEffect">
                                  <p:stCondLst>
                                    <p:cond delay="200"/>
                                  </p:stCondLst>
                                  <p:childTnLst>
                                    <p:animMotion origin="layout" path="M 0 7.40741E-7 L 0 0.03542 " pathEditMode="relative" rAng="0" ptsTypes="AA">
                                      <p:cBhvr>
                                        <p:cTn id="19" dur="700" spd="-100000" fill="hold"/>
                                        <p:tgtEl>
                                          <p:spTgt spid="7"/>
                                        </p:tgtEl>
                                        <p:attrNameLst>
                                          <p:attrName>ppt_x</p:attrName>
                                          <p:attrName>ppt_y</p:attrName>
                                        </p:attrNameLst>
                                      </p:cBhvr>
                                      <p:rCtr x="0" y="1759"/>
                                    </p:animMotion>
                                  </p:childTnLst>
                                </p:cTn>
                              </p:par>
                              <p:par>
                                <p:cTn id="20" presetID="10" presetClass="entr" presetSubtype="0" fill="hold" grpId="0" nodeType="withEffect">
                                  <p:stCondLst>
                                    <p:cond delay="30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42" presetClass="path" presetSubtype="0" decel="100000" fill="hold" grpId="1" nodeType="withEffect">
                                  <p:stCondLst>
                                    <p:cond delay="300"/>
                                  </p:stCondLst>
                                  <p:childTnLst>
                                    <p:animMotion origin="layout" path="M 0 1.85185E-6 L 0 0.03541 " pathEditMode="relative" rAng="0" ptsTypes="AA">
                                      <p:cBhvr>
                                        <p:cTn id="24" dur="700" spd="-100000" fill="hold"/>
                                        <p:tgtEl>
                                          <p:spTgt spid="6"/>
                                        </p:tgtEl>
                                        <p:attrNameLst>
                                          <p:attrName>ppt_x</p:attrName>
                                          <p:attrName>ppt_y</p:attrName>
                                        </p:attrNameLst>
                                      </p:cBhvr>
                                      <p:rCtr x="0" y="1759"/>
                                    </p:animMotion>
                                  </p:childTnLst>
                                </p:cTn>
                              </p:par>
                              <p:par>
                                <p:cTn id="25" presetID="10" presetClass="entr" presetSubtype="0" fill="hold" grpId="0" nodeType="withEffect">
                                  <p:stCondLst>
                                    <p:cond delay="2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42" presetClass="path" presetSubtype="0" decel="100000" fill="hold" grpId="1" nodeType="withEffect">
                                  <p:stCondLst>
                                    <p:cond delay="200"/>
                                  </p:stCondLst>
                                  <p:childTnLst>
                                    <p:animMotion origin="layout" path="M -2.29167E-6 7.40741E-7 L -2.29167E-6 0.03542 " pathEditMode="relative" rAng="0" ptsTypes="AA">
                                      <p:cBhvr>
                                        <p:cTn id="29" dur="700" spd="-100000" fill="hold"/>
                                        <p:tgtEl>
                                          <p:spTgt spid="10"/>
                                        </p:tgtEl>
                                        <p:attrNameLst>
                                          <p:attrName>ppt_x</p:attrName>
                                          <p:attrName>ppt_y</p:attrName>
                                        </p:attrNameLst>
                                      </p:cBhvr>
                                      <p:rCtr x="0" y="1759"/>
                                    </p:animMotion>
                                  </p:childTnLst>
                                </p:cTn>
                              </p:par>
                              <p:par>
                                <p:cTn id="30" presetID="10" presetClass="entr" presetSubtype="0" fill="hold" grpId="0" nodeType="withEffect">
                                  <p:stCondLst>
                                    <p:cond delay="30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42" presetClass="path" presetSubtype="0" decel="100000" fill="hold" grpId="1" nodeType="withEffect">
                                  <p:stCondLst>
                                    <p:cond delay="300"/>
                                  </p:stCondLst>
                                  <p:childTnLst>
                                    <p:animMotion origin="layout" path="M -2.08333E-6 -1.48148E-6 L -2.08333E-6 0.03542 " pathEditMode="relative" rAng="0" ptsTypes="AA">
                                      <p:cBhvr>
                                        <p:cTn id="34" dur="700" spd="-100000" fill="hold"/>
                                        <p:tgtEl>
                                          <p:spTgt spid="9"/>
                                        </p:tgtEl>
                                        <p:attrNameLst>
                                          <p:attrName>ppt_x</p:attrName>
                                          <p:attrName>ppt_y</p:attrName>
                                        </p:attrNameLst>
                                      </p:cBhvr>
                                      <p:rCtr x="0" y="1759"/>
                                    </p:animMotion>
                                  </p:childTnLst>
                                </p:cTn>
                              </p:par>
                              <p:par>
                                <p:cTn id="35" presetID="10" presetClass="entr" presetSubtype="0" fill="hold" grpId="0" nodeType="withEffect">
                                  <p:stCondLst>
                                    <p:cond delay="20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42" presetClass="path" presetSubtype="0" decel="100000" fill="hold" grpId="1" nodeType="withEffect">
                                  <p:stCondLst>
                                    <p:cond delay="200"/>
                                  </p:stCondLst>
                                  <p:childTnLst>
                                    <p:animMotion origin="layout" path="M 0 -2.59259E-6 L 0 0.03542 " pathEditMode="relative" rAng="0" ptsTypes="AA">
                                      <p:cBhvr>
                                        <p:cTn id="39" dur="700" spd="-100000" fill="hold"/>
                                        <p:tgtEl>
                                          <p:spTgt spid="12"/>
                                        </p:tgtEl>
                                        <p:attrNameLst>
                                          <p:attrName>ppt_x</p:attrName>
                                          <p:attrName>ppt_y</p:attrName>
                                        </p:attrNameLst>
                                      </p:cBhvr>
                                      <p:rCtr x="0" y="1759"/>
                                    </p:animMotion>
                                  </p:childTnLst>
                                </p:cTn>
                              </p:par>
                              <p:par>
                                <p:cTn id="40" presetID="10" presetClass="entr" presetSubtype="0" fill="hold" grpId="0" nodeType="withEffect">
                                  <p:stCondLst>
                                    <p:cond delay="30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par>
                                <p:cTn id="43" presetID="42" presetClass="path" presetSubtype="0" decel="100000" fill="hold" grpId="1" nodeType="withEffect">
                                  <p:stCondLst>
                                    <p:cond delay="300"/>
                                  </p:stCondLst>
                                  <p:childTnLst>
                                    <p:animMotion origin="layout" path="M 0 -2.59259E-6 L 0 0.03542 " pathEditMode="relative" rAng="0" ptsTypes="AA">
                                      <p:cBhvr>
                                        <p:cTn id="44" dur="700" spd="-100000" fill="hold"/>
                                        <p:tgtEl>
                                          <p:spTgt spid="13"/>
                                        </p:tgtEl>
                                        <p:attrNameLst>
                                          <p:attrName>ppt_x</p:attrName>
                                          <p:attrName>ppt_y</p:attrName>
                                        </p:attrNameLst>
                                      </p:cBhvr>
                                      <p:rCtr x="0" y="1759"/>
                                    </p:animMotion>
                                  </p:childTnLst>
                                </p:cTn>
                              </p:par>
                              <p:par>
                                <p:cTn id="45" presetID="10" presetClass="entr" presetSubtype="0" fill="hold" grpId="0" nodeType="withEffect">
                                  <p:stCondLst>
                                    <p:cond delay="30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par>
                                <p:cTn id="48" presetID="42" presetClass="path" presetSubtype="0" decel="100000" fill="hold" grpId="1" nodeType="withEffect">
                                  <p:stCondLst>
                                    <p:cond delay="300"/>
                                  </p:stCondLst>
                                  <p:childTnLst>
                                    <p:animMotion origin="layout" path="M 0 -2.59259E-6 L 0 0.03542 " pathEditMode="relative" rAng="0" ptsTypes="AA">
                                      <p:cBhvr>
                                        <p:cTn id="49" dur="700" spd="-100000" fill="hold"/>
                                        <p:tgtEl>
                                          <p:spTgt spid="14"/>
                                        </p:tgtEl>
                                        <p:attrNameLst>
                                          <p:attrName>ppt_x</p:attrName>
                                          <p:attrName>ppt_y</p:attrName>
                                        </p:attrNameLst>
                                      </p:cBhvr>
                                      <p:rCtr x="0" y="1759"/>
                                    </p:animMotion>
                                  </p:childTnLst>
                                </p:cTn>
                              </p:par>
                              <p:par>
                                <p:cTn id="50" presetID="10" presetClass="entr" presetSubtype="0" fill="hold" grpId="0" nodeType="withEffect">
                                  <p:stCondLst>
                                    <p:cond delay="20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par>
                                <p:cTn id="53" presetID="42" presetClass="path" presetSubtype="0" decel="100000" fill="hold" grpId="1" nodeType="withEffect">
                                  <p:stCondLst>
                                    <p:cond delay="200"/>
                                  </p:stCondLst>
                                  <p:childTnLst>
                                    <p:animMotion origin="layout" path="M 2.29167E-6 7.40741E-7 L 2.29167E-6 0.03542 " pathEditMode="relative" rAng="0" ptsTypes="AA">
                                      <p:cBhvr>
                                        <p:cTn id="54" dur="700" spd="-100000" fill="hold"/>
                                        <p:tgtEl>
                                          <p:spTgt spid="18"/>
                                        </p:tgtEl>
                                        <p:attrNameLst>
                                          <p:attrName>ppt_x</p:attrName>
                                          <p:attrName>ppt_y</p:attrName>
                                        </p:attrNameLst>
                                      </p:cBhvr>
                                      <p:rCtr x="0" y="1759"/>
                                    </p:animMotion>
                                  </p:childTnLst>
                                </p:cTn>
                              </p:par>
                              <p:par>
                                <p:cTn id="55" presetID="10" presetClass="entr" presetSubtype="0" fill="hold" grpId="0" nodeType="withEffect">
                                  <p:stCondLst>
                                    <p:cond delay="200"/>
                                  </p:stCondLst>
                                  <p:childTnLst>
                                    <p:set>
                                      <p:cBhvr>
                                        <p:cTn id="56" dur="1" fill="hold">
                                          <p:stCondLst>
                                            <p:cond delay="0"/>
                                          </p:stCondLst>
                                        </p:cTn>
                                        <p:tgtEl>
                                          <p:spTgt spid="19"/>
                                        </p:tgtEl>
                                        <p:attrNameLst>
                                          <p:attrName>style.visibility</p:attrName>
                                        </p:attrNameLst>
                                      </p:cBhvr>
                                      <p:to>
                                        <p:strVal val="visible"/>
                                      </p:to>
                                    </p:set>
                                    <p:animEffect transition="in" filter="fade">
                                      <p:cBhvr>
                                        <p:cTn id="57" dur="500"/>
                                        <p:tgtEl>
                                          <p:spTgt spid="19"/>
                                        </p:tgtEl>
                                      </p:cBhvr>
                                    </p:animEffect>
                                  </p:childTnLst>
                                </p:cTn>
                              </p:par>
                              <p:par>
                                <p:cTn id="58" presetID="42" presetClass="path" presetSubtype="0" decel="100000" fill="hold" grpId="1" nodeType="withEffect">
                                  <p:stCondLst>
                                    <p:cond delay="200"/>
                                  </p:stCondLst>
                                  <p:childTnLst>
                                    <p:animMotion origin="layout" path="M 0 7.40741E-7 L 0 0.03542 " pathEditMode="relative" rAng="0" ptsTypes="AA">
                                      <p:cBhvr>
                                        <p:cTn id="59" dur="700" spd="-100000" fill="hold"/>
                                        <p:tgtEl>
                                          <p:spTgt spid="19"/>
                                        </p:tgtEl>
                                        <p:attrNameLst>
                                          <p:attrName>ppt_x</p:attrName>
                                          <p:attrName>ppt_y</p:attrName>
                                        </p:attrNameLst>
                                      </p:cBhvr>
                                      <p:rCtr x="0" y="1759"/>
                                    </p:animMotion>
                                  </p:childTnLst>
                                </p:cTn>
                              </p:par>
                              <p:par>
                                <p:cTn id="60" presetID="10" presetClass="entr" presetSubtype="0" fill="hold" grpId="0" nodeType="withEffect">
                                  <p:stCondLst>
                                    <p:cond delay="20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500"/>
                                        <p:tgtEl>
                                          <p:spTgt spid="20"/>
                                        </p:tgtEl>
                                      </p:cBhvr>
                                    </p:animEffect>
                                  </p:childTnLst>
                                </p:cTn>
                              </p:par>
                              <p:par>
                                <p:cTn id="63" presetID="42" presetClass="path" presetSubtype="0" decel="100000" fill="hold" grpId="1" nodeType="withEffect">
                                  <p:stCondLst>
                                    <p:cond delay="200"/>
                                  </p:stCondLst>
                                  <p:childTnLst>
                                    <p:animMotion origin="layout" path="M -2.08333E-6 7.40741E-7 L -2.08333E-6 0.03542 " pathEditMode="relative" rAng="0" ptsTypes="AA">
                                      <p:cBhvr>
                                        <p:cTn id="64" dur="700" spd="-100000" fill="hold"/>
                                        <p:tgtEl>
                                          <p:spTgt spid="20"/>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animBg="1"/>
      <p:bldP spid="4" grpId="1" animBg="1"/>
      <p:bldP spid="6" grpId="0"/>
      <p:bldP spid="6" grpId="1"/>
      <p:bldP spid="7" grpId="0" animBg="1"/>
      <p:bldP spid="7" grpId="1" animBg="1"/>
      <p:bldP spid="9" grpId="0"/>
      <p:bldP spid="9" grpId="1"/>
      <p:bldP spid="10" grpId="0" animBg="1"/>
      <p:bldP spid="10" grpId="1" animBg="1"/>
      <p:bldP spid="12" grpId="0" animBg="1"/>
      <p:bldP spid="12" grpId="1" animBg="1"/>
      <p:bldP spid="13" grpId="0" animBg="1"/>
      <p:bldP spid="13" grpId="1" animBg="1"/>
      <p:bldP spid="14" grpId="0" animBg="1"/>
      <p:bldP spid="14" grpId="1" animBg="1"/>
      <p:bldP spid="18" grpId="0" animBg="1"/>
      <p:bldP spid="18" grpId="1" animBg="1"/>
      <p:bldP spid="19" grpId="0" animBg="1"/>
      <p:bldP spid="19" grpId="1" animBg="1"/>
      <p:bldP spid="20" grpId="0" animBg="1"/>
      <p:bldP spid="20"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Straight Connector 33" descr="Line connecting downwards">
            <a:extLst>
              <a:ext uri="{FF2B5EF4-FFF2-40B4-BE49-F238E27FC236}">
                <a16:creationId xmlns:a16="http://schemas.microsoft.com/office/drawing/2014/main" id="{8FC34926-A836-9006-77D0-52DD9927F30E}"/>
              </a:ext>
              <a:ext uri="{C183D7F6-B498-43B3-948B-1728B52AA6E4}">
                <adec:decorative xmlns:adec="http://schemas.microsoft.com/office/drawing/2017/decorative" val="0"/>
              </a:ext>
            </a:extLst>
          </p:cNvPr>
          <p:cNvCxnSpPr>
            <a:cxnSpLocks/>
          </p:cNvCxnSpPr>
          <p:nvPr/>
        </p:nvCxnSpPr>
        <p:spPr>
          <a:xfrm>
            <a:off x="7401841" y="2302284"/>
            <a:ext cx="0" cy="640080"/>
          </a:xfrm>
          <a:prstGeom prst="line">
            <a:avLst/>
          </a:prstGeom>
          <a:ln w="12700" cap="rnd">
            <a:solidFill>
              <a:srgbClr val="D9D9D6"/>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36" name="Straight Connector 35" descr="Line connecting bidirectionally">
            <a:extLst>
              <a:ext uri="{FF2B5EF4-FFF2-40B4-BE49-F238E27FC236}">
                <a16:creationId xmlns:a16="http://schemas.microsoft.com/office/drawing/2014/main" id="{5DD49F30-088B-D093-A065-12F669CEBC34}"/>
              </a:ext>
              <a:ext uri="{C183D7F6-B498-43B3-948B-1728B52AA6E4}">
                <adec:decorative xmlns:adec="http://schemas.microsoft.com/office/drawing/2017/decorative" val="0"/>
              </a:ext>
            </a:extLst>
          </p:cNvPr>
          <p:cNvCxnSpPr>
            <a:cxnSpLocks/>
          </p:cNvCxnSpPr>
          <p:nvPr/>
        </p:nvCxnSpPr>
        <p:spPr>
          <a:xfrm>
            <a:off x="8881597" y="3339950"/>
            <a:ext cx="710392" cy="0"/>
          </a:xfrm>
          <a:prstGeom prst="line">
            <a:avLst/>
          </a:prstGeom>
          <a:ln w="12700" cap="rnd">
            <a:solidFill>
              <a:srgbClr val="D9D9D6"/>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38" name="Straight Connector 37" descr="Line connecting bidirectionally">
            <a:extLst>
              <a:ext uri="{FF2B5EF4-FFF2-40B4-BE49-F238E27FC236}">
                <a16:creationId xmlns:a16="http://schemas.microsoft.com/office/drawing/2014/main" id="{FF2C1FDF-A06B-EE44-2C3F-3869C505A8D5}"/>
              </a:ext>
              <a:ext uri="{C183D7F6-B498-43B3-948B-1728B52AA6E4}">
                <adec:decorative xmlns:adec="http://schemas.microsoft.com/office/drawing/2017/decorative" val="0"/>
              </a:ext>
            </a:extLst>
          </p:cNvPr>
          <p:cNvCxnSpPr>
            <a:cxnSpLocks/>
          </p:cNvCxnSpPr>
          <p:nvPr/>
        </p:nvCxnSpPr>
        <p:spPr>
          <a:xfrm>
            <a:off x="8881597" y="3977454"/>
            <a:ext cx="710392" cy="0"/>
          </a:xfrm>
          <a:prstGeom prst="line">
            <a:avLst/>
          </a:prstGeom>
          <a:ln w="12700" cap="rnd">
            <a:solidFill>
              <a:srgbClr val="D9D9D6"/>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40" name="Straight Connector 39" descr="Line connecting downwards">
            <a:extLst>
              <a:ext uri="{FF2B5EF4-FFF2-40B4-BE49-F238E27FC236}">
                <a16:creationId xmlns:a16="http://schemas.microsoft.com/office/drawing/2014/main" id="{5FB0704D-EB34-8A97-3151-E8343D8AF428}"/>
              </a:ext>
              <a:ext uri="{C183D7F6-B498-43B3-948B-1728B52AA6E4}">
                <adec:decorative xmlns:adec="http://schemas.microsoft.com/office/drawing/2017/decorative" val="0"/>
              </a:ext>
            </a:extLst>
          </p:cNvPr>
          <p:cNvCxnSpPr>
            <a:cxnSpLocks/>
          </p:cNvCxnSpPr>
          <p:nvPr/>
        </p:nvCxnSpPr>
        <p:spPr>
          <a:xfrm>
            <a:off x="7401841" y="4234749"/>
            <a:ext cx="0" cy="640080"/>
          </a:xfrm>
          <a:prstGeom prst="line">
            <a:avLst/>
          </a:prstGeom>
          <a:ln w="12700" cap="rnd">
            <a:solidFill>
              <a:srgbClr val="D9D9D6"/>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03E8C273-8242-A7A3-0127-5BD3230A9BB4}"/>
              </a:ext>
            </a:extLst>
          </p:cNvPr>
          <p:cNvSpPr>
            <a:spLocks noGrp="1"/>
          </p:cNvSpPr>
          <p:nvPr>
            <p:ph type="title"/>
          </p:nvPr>
        </p:nvSpPr>
        <p:spPr>
          <a:xfrm>
            <a:off x="575296" y="130289"/>
            <a:ext cx="9010195" cy="1356798"/>
          </a:xfrm>
          <a:noFill/>
          <a:ln/>
        </p:spPr>
        <p:txBody>
          <a:bodyPr vert="horz" wrap="square" lIns="0" tIns="0" rIns="0" bIns="0" rtlCol="0" anchor="ctr">
            <a:normAutofit/>
          </a:bodyPr>
          <a:lstStyle/>
          <a:p>
            <a:r>
              <a:rPr lang="en-US"/>
              <a:t>Conversational and contextual</a:t>
            </a:r>
          </a:p>
        </p:txBody>
      </p:sp>
      <p:sp>
        <p:nvSpPr>
          <p:cNvPr id="11" name="Title 4">
            <a:extLst>
              <a:ext uri="{FF2B5EF4-FFF2-40B4-BE49-F238E27FC236}">
                <a16:creationId xmlns:a16="http://schemas.microsoft.com/office/drawing/2014/main" id="{CE8B945B-F341-A21F-D2E2-E3C73726A053}"/>
              </a:ext>
            </a:extLst>
          </p:cNvPr>
          <p:cNvSpPr txBox="1">
            <a:spLocks/>
          </p:cNvSpPr>
          <p:nvPr/>
        </p:nvSpPr>
        <p:spPr>
          <a:xfrm>
            <a:off x="838200" y="1565196"/>
            <a:ext cx="4705565" cy="615553"/>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ts val="0"/>
              </a:spcBef>
              <a:spcAft>
                <a:spcPts val="1800"/>
              </a:spcAft>
              <a:buClrTx/>
              <a:buSzTx/>
              <a:buFontTx/>
              <a:buNone/>
              <a:tabLst/>
              <a:defRPr/>
            </a:pPr>
            <a:r>
              <a:rPr kumimoji="0" lang="en-US" sz="2000" b="0" i="0" u="none" strike="noStrike" kern="1200" cap="none" spc="0" normalizeH="0" baseline="0" noProof="0">
                <a:ln w="3175">
                  <a:noFill/>
                </a:ln>
                <a:effectLst/>
                <a:uLnTx/>
                <a:uFillTx/>
                <a:latin typeface="+mn-lt"/>
                <a:cs typeface="Segoe Sans Display" pitchFamily="2" charset="0"/>
              </a:rPr>
              <a:t>Truly conversational Teams apps built with purpose to leverage app skills</a:t>
            </a:r>
          </a:p>
        </p:txBody>
      </p:sp>
      <p:sp>
        <p:nvSpPr>
          <p:cNvPr id="13" name="Graphic 102" descr="app interface">
            <a:extLst>
              <a:ext uri="{FF2B5EF4-FFF2-40B4-BE49-F238E27FC236}">
                <a16:creationId xmlns:a16="http://schemas.microsoft.com/office/drawing/2014/main" id="{E4FBAC29-2285-9842-C6CB-7A6ACC1C1933}"/>
              </a:ext>
            </a:extLst>
          </p:cNvPr>
          <p:cNvSpPr>
            <a:spLocks noChangeAspect="1"/>
          </p:cNvSpPr>
          <p:nvPr/>
        </p:nvSpPr>
        <p:spPr>
          <a:xfrm>
            <a:off x="856991" y="2556387"/>
            <a:ext cx="393932" cy="349200"/>
          </a:xfrm>
          <a:custGeom>
            <a:avLst/>
            <a:gdLst>
              <a:gd name="connsiteX0" fmla="*/ 61913 w 342900"/>
              <a:gd name="connsiteY0" fmla="*/ 0 h 342900"/>
              <a:gd name="connsiteX1" fmla="*/ 0 w 342900"/>
              <a:gd name="connsiteY1" fmla="*/ 61913 h 342900"/>
              <a:gd name="connsiteX2" fmla="*/ 0 w 342900"/>
              <a:gd name="connsiteY2" fmla="*/ 280988 h 342900"/>
              <a:gd name="connsiteX3" fmla="*/ 61913 w 342900"/>
              <a:gd name="connsiteY3" fmla="*/ 342900 h 342900"/>
              <a:gd name="connsiteX4" fmla="*/ 280988 w 342900"/>
              <a:gd name="connsiteY4" fmla="*/ 342900 h 342900"/>
              <a:gd name="connsiteX5" fmla="*/ 342900 w 342900"/>
              <a:gd name="connsiteY5" fmla="*/ 280988 h 342900"/>
              <a:gd name="connsiteX6" fmla="*/ 342900 w 342900"/>
              <a:gd name="connsiteY6" fmla="*/ 61913 h 342900"/>
              <a:gd name="connsiteX7" fmla="*/ 280988 w 342900"/>
              <a:gd name="connsiteY7" fmla="*/ 0 h 342900"/>
              <a:gd name="connsiteX8" fmla="*/ 61913 w 342900"/>
              <a:gd name="connsiteY8" fmla="*/ 0 h 342900"/>
              <a:gd name="connsiteX9" fmla="*/ 28575 w 342900"/>
              <a:gd name="connsiteY9" fmla="*/ 95250 h 342900"/>
              <a:gd name="connsiteX10" fmla="*/ 314325 w 342900"/>
              <a:gd name="connsiteY10" fmla="*/ 95250 h 342900"/>
              <a:gd name="connsiteX11" fmla="*/ 314325 w 342900"/>
              <a:gd name="connsiteY11" fmla="*/ 280988 h 342900"/>
              <a:gd name="connsiteX12" fmla="*/ 280988 w 342900"/>
              <a:gd name="connsiteY12" fmla="*/ 314325 h 342900"/>
              <a:gd name="connsiteX13" fmla="*/ 61913 w 342900"/>
              <a:gd name="connsiteY13" fmla="*/ 314325 h 342900"/>
              <a:gd name="connsiteX14" fmla="*/ 28575 w 342900"/>
              <a:gd name="connsiteY14" fmla="*/ 280988 h 342900"/>
              <a:gd name="connsiteX15" fmla="*/ 28575 w 342900"/>
              <a:gd name="connsiteY15" fmla="*/ 95250 h 342900"/>
              <a:gd name="connsiteX16" fmla="*/ 57150 w 342900"/>
              <a:gd name="connsiteY16" fmla="*/ 140018 h 342900"/>
              <a:gd name="connsiteX17" fmla="*/ 73343 w 342900"/>
              <a:gd name="connsiteY17" fmla="*/ 123825 h 342900"/>
              <a:gd name="connsiteX18" fmla="*/ 136208 w 342900"/>
              <a:gd name="connsiteY18" fmla="*/ 123825 h 342900"/>
              <a:gd name="connsiteX19" fmla="*/ 152400 w 342900"/>
              <a:gd name="connsiteY19" fmla="*/ 140018 h 342900"/>
              <a:gd name="connsiteX20" fmla="*/ 152400 w 342900"/>
              <a:gd name="connsiteY20" fmla="*/ 269558 h 342900"/>
              <a:gd name="connsiteX21" fmla="*/ 136208 w 342900"/>
              <a:gd name="connsiteY21" fmla="*/ 285750 h 342900"/>
              <a:gd name="connsiteX22" fmla="*/ 73343 w 342900"/>
              <a:gd name="connsiteY22" fmla="*/ 285750 h 342900"/>
              <a:gd name="connsiteX23" fmla="*/ 57150 w 342900"/>
              <a:gd name="connsiteY23" fmla="*/ 269558 h 342900"/>
              <a:gd name="connsiteX24" fmla="*/ 57150 w 342900"/>
              <a:gd name="connsiteY24" fmla="*/ 140018 h 342900"/>
              <a:gd name="connsiteX25" fmla="*/ 85725 w 342900"/>
              <a:gd name="connsiteY25" fmla="*/ 152400 h 342900"/>
              <a:gd name="connsiteX26" fmla="*/ 85725 w 342900"/>
              <a:gd name="connsiteY26" fmla="*/ 257175 h 342900"/>
              <a:gd name="connsiteX27" fmla="*/ 123825 w 342900"/>
              <a:gd name="connsiteY27" fmla="*/ 257175 h 342900"/>
              <a:gd name="connsiteX28" fmla="*/ 123825 w 342900"/>
              <a:gd name="connsiteY28" fmla="*/ 152400 h 342900"/>
              <a:gd name="connsiteX29" fmla="*/ 85725 w 342900"/>
              <a:gd name="connsiteY29" fmla="*/ 152400 h 342900"/>
              <a:gd name="connsiteX30" fmla="*/ 185738 w 342900"/>
              <a:gd name="connsiteY30" fmla="*/ 123825 h 342900"/>
              <a:gd name="connsiteX31" fmla="*/ 271463 w 342900"/>
              <a:gd name="connsiteY31" fmla="*/ 123825 h 342900"/>
              <a:gd name="connsiteX32" fmla="*/ 285750 w 342900"/>
              <a:gd name="connsiteY32" fmla="*/ 138113 h 342900"/>
              <a:gd name="connsiteX33" fmla="*/ 271463 w 342900"/>
              <a:gd name="connsiteY33" fmla="*/ 152400 h 342900"/>
              <a:gd name="connsiteX34" fmla="*/ 185738 w 342900"/>
              <a:gd name="connsiteY34" fmla="*/ 152400 h 342900"/>
              <a:gd name="connsiteX35" fmla="*/ 171450 w 342900"/>
              <a:gd name="connsiteY35" fmla="*/ 138113 h 342900"/>
              <a:gd name="connsiteX36" fmla="*/ 185738 w 342900"/>
              <a:gd name="connsiteY36" fmla="*/ 123825 h 342900"/>
              <a:gd name="connsiteX37" fmla="*/ 171450 w 342900"/>
              <a:gd name="connsiteY37" fmla="*/ 195263 h 342900"/>
              <a:gd name="connsiteX38" fmla="*/ 185738 w 342900"/>
              <a:gd name="connsiteY38" fmla="*/ 180975 h 342900"/>
              <a:gd name="connsiteX39" fmla="*/ 252413 w 342900"/>
              <a:gd name="connsiteY39" fmla="*/ 180975 h 342900"/>
              <a:gd name="connsiteX40" fmla="*/ 266700 w 342900"/>
              <a:gd name="connsiteY40" fmla="*/ 195263 h 342900"/>
              <a:gd name="connsiteX41" fmla="*/ 252413 w 342900"/>
              <a:gd name="connsiteY41" fmla="*/ 209550 h 342900"/>
              <a:gd name="connsiteX42" fmla="*/ 185738 w 342900"/>
              <a:gd name="connsiteY42" fmla="*/ 209550 h 342900"/>
              <a:gd name="connsiteX43" fmla="*/ 171450 w 342900"/>
              <a:gd name="connsiteY43" fmla="*/ 195263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42900" h="342900">
                <a:moveTo>
                  <a:pt x="61913" y="0"/>
                </a:moveTo>
                <a:cubicBezTo>
                  <a:pt x="27719" y="0"/>
                  <a:pt x="0" y="27719"/>
                  <a:pt x="0" y="61913"/>
                </a:cubicBezTo>
                <a:lnTo>
                  <a:pt x="0" y="280988"/>
                </a:lnTo>
                <a:cubicBezTo>
                  <a:pt x="0" y="315180"/>
                  <a:pt x="27719" y="342900"/>
                  <a:pt x="61913" y="342900"/>
                </a:cubicBezTo>
                <a:lnTo>
                  <a:pt x="280988" y="342900"/>
                </a:lnTo>
                <a:cubicBezTo>
                  <a:pt x="315180" y="342900"/>
                  <a:pt x="342900" y="315180"/>
                  <a:pt x="342900" y="280988"/>
                </a:cubicBezTo>
                <a:lnTo>
                  <a:pt x="342900" y="61913"/>
                </a:lnTo>
                <a:cubicBezTo>
                  <a:pt x="342900" y="27719"/>
                  <a:pt x="315180" y="0"/>
                  <a:pt x="280988" y="0"/>
                </a:cubicBezTo>
                <a:lnTo>
                  <a:pt x="61913" y="0"/>
                </a:lnTo>
                <a:close/>
                <a:moveTo>
                  <a:pt x="28575" y="95250"/>
                </a:moveTo>
                <a:lnTo>
                  <a:pt x="314325" y="95250"/>
                </a:lnTo>
                <a:lnTo>
                  <a:pt x="314325" y="280988"/>
                </a:lnTo>
                <a:cubicBezTo>
                  <a:pt x="314325" y="299399"/>
                  <a:pt x="299399" y="314325"/>
                  <a:pt x="280988" y="314325"/>
                </a:cubicBezTo>
                <a:lnTo>
                  <a:pt x="61913" y="314325"/>
                </a:lnTo>
                <a:cubicBezTo>
                  <a:pt x="43501" y="314325"/>
                  <a:pt x="28575" y="299399"/>
                  <a:pt x="28575" y="280988"/>
                </a:cubicBezTo>
                <a:lnTo>
                  <a:pt x="28575" y="95250"/>
                </a:lnTo>
                <a:close/>
                <a:moveTo>
                  <a:pt x="57150" y="140018"/>
                </a:moveTo>
                <a:cubicBezTo>
                  <a:pt x="57150" y="131075"/>
                  <a:pt x="64400" y="123825"/>
                  <a:pt x="73343" y="123825"/>
                </a:cubicBezTo>
                <a:lnTo>
                  <a:pt x="136208" y="123825"/>
                </a:lnTo>
                <a:cubicBezTo>
                  <a:pt x="145150" y="123825"/>
                  <a:pt x="152400" y="131075"/>
                  <a:pt x="152400" y="140018"/>
                </a:cubicBezTo>
                <a:lnTo>
                  <a:pt x="152400" y="269558"/>
                </a:lnTo>
                <a:cubicBezTo>
                  <a:pt x="152400" y="278500"/>
                  <a:pt x="145150" y="285750"/>
                  <a:pt x="136208" y="285750"/>
                </a:cubicBezTo>
                <a:lnTo>
                  <a:pt x="73343" y="285750"/>
                </a:lnTo>
                <a:cubicBezTo>
                  <a:pt x="64400" y="285750"/>
                  <a:pt x="57150" y="278500"/>
                  <a:pt x="57150" y="269558"/>
                </a:cubicBezTo>
                <a:lnTo>
                  <a:pt x="57150" y="140018"/>
                </a:lnTo>
                <a:close/>
                <a:moveTo>
                  <a:pt x="85725" y="152400"/>
                </a:moveTo>
                <a:lnTo>
                  <a:pt x="85725" y="257175"/>
                </a:lnTo>
                <a:lnTo>
                  <a:pt x="123825" y="257175"/>
                </a:lnTo>
                <a:lnTo>
                  <a:pt x="123825" y="152400"/>
                </a:lnTo>
                <a:lnTo>
                  <a:pt x="85725" y="152400"/>
                </a:lnTo>
                <a:close/>
                <a:moveTo>
                  <a:pt x="185738" y="123825"/>
                </a:moveTo>
                <a:lnTo>
                  <a:pt x="271463" y="123825"/>
                </a:lnTo>
                <a:cubicBezTo>
                  <a:pt x="279353" y="123825"/>
                  <a:pt x="285750" y="130222"/>
                  <a:pt x="285750" y="138113"/>
                </a:cubicBezTo>
                <a:cubicBezTo>
                  <a:pt x="285750" y="146003"/>
                  <a:pt x="279353" y="152400"/>
                  <a:pt x="271463" y="152400"/>
                </a:cubicBezTo>
                <a:lnTo>
                  <a:pt x="185738" y="152400"/>
                </a:lnTo>
                <a:cubicBezTo>
                  <a:pt x="177847" y="152400"/>
                  <a:pt x="171450" y="146003"/>
                  <a:pt x="171450" y="138113"/>
                </a:cubicBezTo>
                <a:cubicBezTo>
                  <a:pt x="171450" y="130222"/>
                  <a:pt x="177847" y="123825"/>
                  <a:pt x="185738" y="123825"/>
                </a:cubicBezTo>
                <a:close/>
                <a:moveTo>
                  <a:pt x="171450" y="195263"/>
                </a:moveTo>
                <a:cubicBezTo>
                  <a:pt x="171450" y="187372"/>
                  <a:pt x="177847" y="180975"/>
                  <a:pt x="185738" y="180975"/>
                </a:cubicBezTo>
                <a:lnTo>
                  <a:pt x="252413" y="180975"/>
                </a:lnTo>
                <a:cubicBezTo>
                  <a:pt x="260303" y="180975"/>
                  <a:pt x="266700" y="187372"/>
                  <a:pt x="266700" y="195263"/>
                </a:cubicBezTo>
                <a:cubicBezTo>
                  <a:pt x="266700" y="203153"/>
                  <a:pt x="260303" y="209550"/>
                  <a:pt x="252413" y="209550"/>
                </a:cubicBezTo>
                <a:lnTo>
                  <a:pt x="185738" y="209550"/>
                </a:lnTo>
                <a:cubicBezTo>
                  <a:pt x="177847" y="209550"/>
                  <a:pt x="171450" y="203153"/>
                  <a:pt x="171450" y="195263"/>
                </a:cubicBezTo>
                <a:close/>
              </a:path>
            </a:pathLst>
          </a:cu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t" anchorCtr="0" forceAA="0" compatLnSpc="1">
            <a:prstTxWarp prst="textNoShape">
              <a:avLst/>
            </a:prstTxWarp>
            <a:spAutoFit/>
          </a:bodyPr>
          <a:lstStyle/>
          <a:p>
            <a:pPr algn="ctr" defTabSz="932449">
              <a:spcBef>
                <a:spcPts val="600"/>
              </a:spcBef>
            </a:pPr>
            <a:endParaRPr lang="en-US" sz="1600">
              <a:gradFill>
                <a:gsLst>
                  <a:gs pos="1399">
                    <a:srgbClr val="FFFFFF"/>
                  </a:gs>
                  <a:gs pos="17000">
                    <a:srgbClr val="FFFFFF"/>
                  </a:gs>
                </a:gsLst>
                <a:path path="circle">
                  <a:fillToRect l="100000" t="100000"/>
                </a:path>
              </a:gradFill>
              <a:latin typeface="+mj-lt"/>
              <a:cs typeface="Segoe UI" panose="020B0502040204020203" pitchFamily="34" charset="0"/>
            </a:endParaRPr>
          </a:p>
        </p:txBody>
      </p:sp>
      <p:sp>
        <p:nvSpPr>
          <p:cNvPr id="20" name="Rectangle 19">
            <a:extLst>
              <a:ext uri="{FF2B5EF4-FFF2-40B4-BE49-F238E27FC236}">
                <a16:creationId xmlns:a16="http://schemas.microsoft.com/office/drawing/2014/main" id="{C8667ECE-BE41-18D1-7295-3C31A306CB35}"/>
              </a:ext>
            </a:extLst>
          </p:cNvPr>
          <p:cNvSpPr>
            <a:spLocks/>
          </p:cNvSpPr>
          <p:nvPr/>
        </p:nvSpPr>
        <p:spPr>
          <a:xfrm>
            <a:off x="1454159" y="2556387"/>
            <a:ext cx="4129777" cy="276999"/>
          </a:xfrm>
          <a:prstGeom prst="rect">
            <a:avLst/>
          </a:prstGeom>
          <a:noFill/>
        </p:spPr>
        <p:txBody>
          <a:bodyPr wrap="square" lIns="0" tIns="0" rIns="0" bIns="0" anchor="ctr" anchorCtr="0">
            <a:spAutoFit/>
          </a:bodyPr>
          <a:lstStyle/>
          <a:p>
            <a:pPr lvl="0">
              <a:spcAft>
                <a:spcPts val="1800"/>
              </a:spcAft>
              <a:buClr>
                <a:srgbClr val="49C5B1"/>
              </a:buClr>
              <a:buSzPct val="90000"/>
              <a:defRPr/>
            </a:pPr>
            <a:r>
              <a:rPr lang="en-US" b="1">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cs typeface="Segoe UI" pitchFamily="34" charset="0"/>
              </a:rPr>
              <a:t>M365</a:t>
            </a:r>
            <a:r>
              <a:rPr lang="en-US">
                <a:cs typeface="Segoe Sans Display" pitchFamily="2" charset="0"/>
              </a:rPr>
              <a:t> interface to LLMs</a:t>
            </a:r>
          </a:p>
        </p:txBody>
      </p:sp>
      <p:sp>
        <p:nvSpPr>
          <p:cNvPr id="22" name="Graphic 175" descr="lines signifying sound">
            <a:extLst>
              <a:ext uri="{FF2B5EF4-FFF2-40B4-BE49-F238E27FC236}">
                <a16:creationId xmlns:a16="http://schemas.microsoft.com/office/drawing/2014/main" id="{7B5D034B-A779-B2BC-DD61-6EDF1F817621}"/>
              </a:ext>
            </a:extLst>
          </p:cNvPr>
          <p:cNvSpPr>
            <a:spLocks noChangeAspect="1"/>
          </p:cNvSpPr>
          <p:nvPr/>
        </p:nvSpPr>
        <p:spPr>
          <a:xfrm>
            <a:off x="852034" y="3196237"/>
            <a:ext cx="410879" cy="349200"/>
          </a:xfrm>
          <a:custGeom>
            <a:avLst/>
            <a:gdLst>
              <a:gd name="connsiteX0" fmla="*/ 171450 w 342900"/>
              <a:gd name="connsiteY0" fmla="*/ 0 h 342900"/>
              <a:gd name="connsiteX1" fmla="*/ 190372 w 342900"/>
              <a:gd name="connsiteY1" fmla="*/ 16828 h 342900"/>
              <a:gd name="connsiteX2" fmla="*/ 190500 w 342900"/>
              <a:gd name="connsiteY2" fmla="*/ 19050 h 342900"/>
              <a:gd name="connsiteX3" fmla="*/ 190500 w 342900"/>
              <a:gd name="connsiteY3" fmla="*/ 323850 h 342900"/>
              <a:gd name="connsiteX4" fmla="*/ 171450 w 342900"/>
              <a:gd name="connsiteY4" fmla="*/ 342900 h 342900"/>
              <a:gd name="connsiteX5" fmla="*/ 152528 w 342900"/>
              <a:gd name="connsiteY5" fmla="*/ 326071 h 342900"/>
              <a:gd name="connsiteX6" fmla="*/ 152400 w 342900"/>
              <a:gd name="connsiteY6" fmla="*/ 323850 h 342900"/>
              <a:gd name="connsiteX7" fmla="*/ 152400 w 342900"/>
              <a:gd name="connsiteY7" fmla="*/ 19050 h 342900"/>
              <a:gd name="connsiteX8" fmla="*/ 171450 w 342900"/>
              <a:gd name="connsiteY8" fmla="*/ 0 h 342900"/>
              <a:gd name="connsiteX9" fmla="*/ 95250 w 342900"/>
              <a:gd name="connsiteY9" fmla="*/ 57150 h 342900"/>
              <a:gd name="connsiteX10" fmla="*/ 114172 w 342900"/>
              <a:gd name="connsiteY10" fmla="*/ 73978 h 342900"/>
              <a:gd name="connsiteX11" fmla="*/ 114300 w 342900"/>
              <a:gd name="connsiteY11" fmla="*/ 76200 h 342900"/>
              <a:gd name="connsiteX12" fmla="*/ 114300 w 342900"/>
              <a:gd name="connsiteY12" fmla="*/ 266700 h 342900"/>
              <a:gd name="connsiteX13" fmla="*/ 95250 w 342900"/>
              <a:gd name="connsiteY13" fmla="*/ 285750 h 342900"/>
              <a:gd name="connsiteX14" fmla="*/ 76328 w 342900"/>
              <a:gd name="connsiteY14" fmla="*/ 268921 h 342900"/>
              <a:gd name="connsiteX15" fmla="*/ 76200 w 342900"/>
              <a:gd name="connsiteY15" fmla="*/ 266700 h 342900"/>
              <a:gd name="connsiteX16" fmla="*/ 76200 w 342900"/>
              <a:gd name="connsiteY16" fmla="*/ 76200 h 342900"/>
              <a:gd name="connsiteX17" fmla="*/ 95250 w 342900"/>
              <a:gd name="connsiteY17" fmla="*/ 57150 h 342900"/>
              <a:gd name="connsiteX18" fmla="*/ 247650 w 342900"/>
              <a:gd name="connsiteY18" fmla="*/ 57150 h 342900"/>
              <a:gd name="connsiteX19" fmla="*/ 266572 w 342900"/>
              <a:gd name="connsiteY19" fmla="*/ 73978 h 342900"/>
              <a:gd name="connsiteX20" fmla="*/ 266700 w 342900"/>
              <a:gd name="connsiteY20" fmla="*/ 76200 h 342900"/>
              <a:gd name="connsiteX21" fmla="*/ 266700 w 342900"/>
              <a:gd name="connsiteY21" fmla="*/ 266700 h 342900"/>
              <a:gd name="connsiteX22" fmla="*/ 247650 w 342900"/>
              <a:gd name="connsiteY22" fmla="*/ 285750 h 342900"/>
              <a:gd name="connsiteX23" fmla="*/ 228728 w 342900"/>
              <a:gd name="connsiteY23" fmla="*/ 268921 h 342900"/>
              <a:gd name="connsiteX24" fmla="*/ 228600 w 342900"/>
              <a:gd name="connsiteY24" fmla="*/ 266700 h 342900"/>
              <a:gd name="connsiteX25" fmla="*/ 228600 w 342900"/>
              <a:gd name="connsiteY25" fmla="*/ 76200 h 342900"/>
              <a:gd name="connsiteX26" fmla="*/ 247650 w 342900"/>
              <a:gd name="connsiteY26" fmla="*/ 57150 h 342900"/>
              <a:gd name="connsiteX27" fmla="*/ 19050 w 342900"/>
              <a:gd name="connsiteY27" fmla="*/ 114300 h 342900"/>
              <a:gd name="connsiteX28" fmla="*/ 37972 w 342900"/>
              <a:gd name="connsiteY28" fmla="*/ 131128 h 342900"/>
              <a:gd name="connsiteX29" fmla="*/ 38100 w 342900"/>
              <a:gd name="connsiteY29" fmla="*/ 133350 h 342900"/>
              <a:gd name="connsiteX30" fmla="*/ 38100 w 342900"/>
              <a:gd name="connsiteY30" fmla="*/ 209550 h 342900"/>
              <a:gd name="connsiteX31" fmla="*/ 19050 w 342900"/>
              <a:gd name="connsiteY31" fmla="*/ 228600 h 342900"/>
              <a:gd name="connsiteX32" fmla="*/ 128 w 342900"/>
              <a:gd name="connsiteY32" fmla="*/ 211771 h 342900"/>
              <a:gd name="connsiteX33" fmla="*/ 0 w 342900"/>
              <a:gd name="connsiteY33" fmla="*/ 209550 h 342900"/>
              <a:gd name="connsiteX34" fmla="*/ 0 w 342900"/>
              <a:gd name="connsiteY34" fmla="*/ 133350 h 342900"/>
              <a:gd name="connsiteX35" fmla="*/ 19050 w 342900"/>
              <a:gd name="connsiteY35" fmla="*/ 114300 h 342900"/>
              <a:gd name="connsiteX36" fmla="*/ 323850 w 342900"/>
              <a:gd name="connsiteY36" fmla="*/ 114300 h 342900"/>
              <a:gd name="connsiteX37" fmla="*/ 342772 w 342900"/>
              <a:gd name="connsiteY37" fmla="*/ 131128 h 342900"/>
              <a:gd name="connsiteX38" fmla="*/ 342900 w 342900"/>
              <a:gd name="connsiteY38" fmla="*/ 133350 h 342900"/>
              <a:gd name="connsiteX39" fmla="*/ 342900 w 342900"/>
              <a:gd name="connsiteY39" fmla="*/ 209550 h 342900"/>
              <a:gd name="connsiteX40" fmla="*/ 323850 w 342900"/>
              <a:gd name="connsiteY40" fmla="*/ 228600 h 342900"/>
              <a:gd name="connsiteX41" fmla="*/ 304928 w 342900"/>
              <a:gd name="connsiteY41" fmla="*/ 211771 h 342900"/>
              <a:gd name="connsiteX42" fmla="*/ 304800 w 342900"/>
              <a:gd name="connsiteY42" fmla="*/ 209550 h 342900"/>
              <a:gd name="connsiteX43" fmla="*/ 304800 w 342900"/>
              <a:gd name="connsiteY43" fmla="*/ 133350 h 342900"/>
              <a:gd name="connsiteX44" fmla="*/ 323850 w 342900"/>
              <a:gd name="connsiteY44" fmla="*/ 1143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42900" h="342900">
                <a:moveTo>
                  <a:pt x="171450" y="0"/>
                </a:moveTo>
                <a:cubicBezTo>
                  <a:pt x="181219" y="0"/>
                  <a:pt x="189271" y="7354"/>
                  <a:pt x="190372" y="16828"/>
                </a:cubicBezTo>
                <a:lnTo>
                  <a:pt x="190500" y="19050"/>
                </a:lnTo>
                <a:lnTo>
                  <a:pt x="190500" y="323850"/>
                </a:lnTo>
                <a:cubicBezTo>
                  <a:pt x="190500" y="334371"/>
                  <a:pt x="181971" y="342900"/>
                  <a:pt x="171450" y="342900"/>
                </a:cubicBezTo>
                <a:cubicBezTo>
                  <a:pt x="161681" y="342900"/>
                  <a:pt x="153629" y="335547"/>
                  <a:pt x="152528" y="326071"/>
                </a:cubicBezTo>
                <a:lnTo>
                  <a:pt x="152400" y="323850"/>
                </a:lnTo>
                <a:lnTo>
                  <a:pt x="152400" y="19050"/>
                </a:lnTo>
                <a:cubicBezTo>
                  <a:pt x="152400" y="8529"/>
                  <a:pt x="160929" y="0"/>
                  <a:pt x="171450" y="0"/>
                </a:cubicBezTo>
                <a:close/>
                <a:moveTo>
                  <a:pt x="95250" y="57150"/>
                </a:moveTo>
                <a:cubicBezTo>
                  <a:pt x="105020" y="57150"/>
                  <a:pt x="113071" y="64504"/>
                  <a:pt x="114172" y="73978"/>
                </a:cubicBezTo>
                <a:lnTo>
                  <a:pt x="114300" y="76200"/>
                </a:lnTo>
                <a:lnTo>
                  <a:pt x="114300" y="266700"/>
                </a:lnTo>
                <a:cubicBezTo>
                  <a:pt x="114300" y="277221"/>
                  <a:pt x="105771" y="285750"/>
                  <a:pt x="95250" y="285750"/>
                </a:cubicBezTo>
                <a:cubicBezTo>
                  <a:pt x="85480" y="285750"/>
                  <a:pt x="77429" y="278397"/>
                  <a:pt x="76328" y="268921"/>
                </a:cubicBezTo>
                <a:lnTo>
                  <a:pt x="76200" y="266700"/>
                </a:lnTo>
                <a:lnTo>
                  <a:pt x="76200" y="76200"/>
                </a:lnTo>
                <a:cubicBezTo>
                  <a:pt x="76200" y="65679"/>
                  <a:pt x="84729" y="57150"/>
                  <a:pt x="95250" y="57150"/>
                </a:cubicBezTo>
                <a:close/>
                <a:moveTo>
                  <a:pt x="247650" y="57150"/>
                </a:moveTo>
                <a:cubicBezTo>
                  <a:pt x="257419" y="57150"/>
                  <a:pt x="265471" y="64504"/>
                  <a:pt x="266572" y="73978"/>
                </a:cubicBezTo>
                <a:lnTo>
                  <a:pt x="266700" y="76200"/>
                </a:lnTo>
                <a:lnTo>
                  <a:pt x="266700" y="266700"/>
                </a:lnTo>
                <a:cubicBezTo>
                  <a:pt x="266700" y="277221"/>
                  <a:pt x="258171" y="285750"/>
                  <a:pt x="247650" y="285750"/>
                </a:cubicBezTo>
                <a:cubicBezTo>
                  <a:pt x="237881" y="285750"/>
                  <a:pt x="229829" y="278397"/>
                  <a:pt x="228728" y="268921"/>
                </a:cubicBezTo>
                <a:lnTo>
                  <a:pt x="228600" y="266700"/>
                </a:lnTo>
                <a:lnTo>
                  <a:pt x="228600" y="76200"/>
                </a:lnTo>
                <a:cubicBezTo>
                  <a:pt x="228600" y="65679"/>
                  <a:pt x="237129" y="57150"/>
                  <a:pt x="247650" y="57150"/>
                </a:cubicBezTo>
                <a:close/>
                <a:moveTo>
                  <a:pt x="19050" y="114300"/>
                </a:moveTo>
                <a:cubicBezTo>
                  <a:pt x="28820" y="114300"/>
                  <a:pt x="36871" y="121654"/>
                  <a:pt x="37972" y="131128"/>
                </a:cubicBezTo>
                <a:lnTo>
                  <a:pt x="38100" y="133350"/>
                </a:lnTo>
                <a:lnTo>
                  <a:pt x="38100" y="209550"/>
                </a:lnTo>
                <a:cubicBezTo>
                  <a:pt x="38100" y="220071"/>
                  <a:pt x="29571" y="228600"/>
                  <a:pt x="19050" y="228600"/>
                </a:cubicBezTo>
                <a:cubicBezTo>
                  <a:pt x="9280" y="228600"/>
                  <a:pt x="1229" y="221247"/>
                  <a:pt x="128" y="211771"/>
                </a:cubicBezTo>
                <a:lnTo>
                  <a:pt x="0" y="209550"/>
                </a:lnTo>
                <a:lnTo>
                  <a:pt x="0" y="133350"/>
                </a:lnTo>
                <a:cubicBezTo>
                  <a:pt x="0" y="122829"/>
                  <a:pt x="8529" y="114300"/>
                  <a:pt x="19050" y="114300"/>
                </a:cubicBezTo>
                <a:close/>
                <a:moveTo>
                  <a:pt x="323850" y="114300"/>
                </a:moveTo>
                <a:cubicBezTo>
                  <a:pt x="333619" y="114300"/>
                  <a:pt x="341671" y="121654"/>
                  <a:pt x="342772" y="131128"/>
                </a:cubicBezTo>
                <a:lnTo>
                  <a:pt x="342900" y="133350"/>
                </a:lnTo>
                <a:lnTo>
                  <a:pt x="342900" y="209550"/>
                </a:lnTo>
                <a:cubicBezTo>
                  <a:pt x="342900" y="220071"/>
                  <a:pt x="334371" y="228600"/>
                  <a:pt x="323850" y="228600"/>
                </a:cubicBezTo>
                <a:cubicBezTo>
                  <a:pt x="314081" y="228600"/>
                  <a:pt x="306029" y="221247"/>
                  <a:pt x="304928" y="211771"/>
                </a:cubicBezTo>
                <a:lnTo>
                  <a:pt x="304800" y="209550"/>
                </a:lnTo>
                <a:lnTo>
                  <a:pt x="304800" y="133350"/>
                </a:lnTo>
                <a:cubicBezTo>
                  <a:pt x="304800" y="122829"/>
                  <a:pt x="313329" y="114300"/>
                  <a:pt x="323850" y="114300"/>
                </a:cubicBezTo>
                <a:close/>
              </a:path>
            </a:pathLst>
          </a:cu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t" anchorCtr="0" forceAA="0" compatLnSpc="1">
            <a:prstTxWarp prst="textNoShape">
              <a:avLst/>
            </a:prstTxWarp>
            <a:spAutoFit/>
          </a:bodyPr>
          <a:lstStyle/>
          <a:p>
            <a:pPr algn="ctr" defTabSz="932449">
              <a:spcBef>
                <a:spcPts val="600"/>
              </a:spcBef>
            </a:pPr>
            <a:endParaRPr lang="en-US" sz="1600">
              <a:gradFill>
                <a:gsLst>
                  <a:gs pos="1399">
                    <a:srgbClr val="FFFFFF"/>
                  </a:gs>
                  <a:gs pos="17000">
                    <a:srgbClr val="FFFFFF"/>
                  </a:gs>
                </a:gsLst>
                <a:path path="circle">
                  <a:fillToRect l="100000" t="100000"/>
                </a:path>
              </a:gradFill>
              <a:latin typeface="+mj-lt"/>
              <a:cs typeface="Segoe UI" panose="020B0502040204020203" pitchFamily="34" charset="0"/>
            </a:endParaRPr>
          </a:p>
        </p:txBody>
      </p:sp>
      <p:sp>
        <p:nvSpPr>
          <p:cNvPr id="23" name="TextBox 22">
            <a:extLst>
              <a:ext uri="{FF2B5EF4-FFF2-40B4-BE49-F238E27FC236}">
                <a16:creationId xmlns:a16="http://schemas.microsoft.com/office/drawing/2014/main" id="{89AE90C9-0415-304A-9EAE-DDEADA2E7ABA}"/>
              </a:ext>
            </a:extLst>
          </p:cNvPr>
          <p:cNvSpPr txBox="1">
            <a:spLocks/>
          </p:cNvSpPr>
          <p:nvPr/>
        </p:nvSpPr>
        <p:spPr>
          <a:xfrm>
            <a:off x="1454159" y="3196237"/>
            <a:ext cx="4129777" cy="830997"/>
          </a:xfrm>
          <a:prstGeom prst="rect">
            <a:avLst/>
          </a:prstGeom>
          <a:noFill/>
        </p:spPr>
        <p:txBody>
          <a:bodyPr wrap="square" lIns="0" tIns="0" rIns="0" bIns="0" anchor="ctr" anchorCtr="0">
            <a:spAutoFit/>
          </a:bodyPr>
          <a:lstStyle/>
          <a:p>
            <a:pPr marL="0" marR="0" lvl="0" indent="0" algn="l" defTabSz="914400" rtl="0" eaLnBrk="1" fontAlgn="auto" latinLnBrk="0" hangingPunct="1">
              <a:lnSpc>
                <a:spcPct val="100000"/>
              </a:lnSpc>
              <a:spcBef>
                <a:spcPts val="0"/>
              </a:spcBef>
              <a:spcAft>
                <a:spcPts val="1800"/>
              </a:spcAft>
              <a:buClr>
                <a:srgbClr val="49C5B1"/>
              </a:buClr>
              <a:buSzPct val="90000"/>
              <a:buFontTx/>
              <a:buNone/>
              <a:tabLst/>
              <a:defRPr/>
            </a:pPr>
            <a:r>
              <a:rPr kumimoji="0" lang="en-US" b="0" i="0" u="none" strike="noStrike" kern="1200" cap="none" spc="0" normalizeH="0" baseline="0" noProof="0">
                <a:ln>
                  <a:noFill/>
                </a:ln>
                <a:effectLst/>
                <a:uLnTx/>
                <a:uFillTx/>
                <a:cs typeface="Segoe Sans Display" pitchFamily="2" charset="0"/>
              </a:rPr>
              <a:t>Built-in natural language processing, </a:t>
            </a:r>
            <a:br>
              <a:rPr kumimoji="0" lang="en-US" b="0" i="0" u="none" strike="noStrike" kern="1200" cap="none" spc="0" normalizeH="0" baseline="0" noProof="0">
                <a:ln>
                  <a:noFill/>
                </a:ln>
                <a:effectLst/>
                <a:uLnTx/>
                <a:uFillTx/>
                <a:cs typeface="Segoe Sans Display" pitchFamily="2" charset="0"/>
              </a:rPr>
            </a:br>
            <a:r>
              <a:rPr kumimoji="0" lang="en-US" b="0" i="0" u="none" strike="noStrike" kern="1200" cap="none" spc="0" normalizeH="0" baseline="0" noProof="0">
                <a:ln>
                  <a:noFill/>
                </a:ln>
                <a:effectLst/>
                <a:uLnTx/>
                <a:uFillTx/>
                <a:cs typeface="Segoe Sans Display" pitchFamily="2" charset="0"/>
              </a:rPr>
              <a:t>akin to </a:t>
            </a:r>
            <a:r>
              <a:rPr kumimoji="0" lang="en-US" b="0" i="0" u="none" strike="noStrike" kern="1200" cap="none" spc="0" normalizeH="0" baseline="0" noProof="0" err="1">
                <a:ln>
                  <a:noFill/>
                </a:ln>
                <a:effectLst/>
                <a:uLnTx/>
                <a:uFillTx/>
                <a:cs typeface="Segoe Sans Display" pitchFamily="2" charset="0"/>
              </a:rPr>
              <a:t>ChatCopilot</a:t>
            </a:r>
            <a:r>
              <a:rPr kumimoji="0" lang="en-US" b="0" i="0" u="none" strike="noStrike" kern="1200" cap="none" spc="0" normalizeH="0" baseline="0" noProof="0">
                <a:ln>
                  <a:noFill/>
                </a:ln>
                <a:effectLst/>
                <a:uLnTx/>
                <a:uFillTx/>
                <a:cs typeface="Segoe Sans Display" pitchFamily="2" charset="0"/>
              </a:rPr>
              <a:t> Extension, with </a:t>
            </a:r>
            <a:r>
              <a:rPr lang="en-US" b="1">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cs typeface="Segoe UI" pitchFamily="34" charset="0"/>
              </a:rPr>
              <a:t>prompt engineering and moderation</a:t>
            </a:r>
          </a:p>
        </p:txBody>
      </p:sp>
      <p:sp>
        <p:nvSpPr>
          <p:cNvPr id="24" name="Graphic 161" descr="chess pieces">
            <a:extLst>
              <a:ext uri="{FF2B5EF4-FFF2-40B4-BE49-F238E27FC236}">
                <a16:creationId xmlns:a16="http://schemas.microsoft.com/office/drawing/2014/main" id="{76AAA89C-F150-5A47-4209-83B1AD38A719}"/>
              </a:ext>
            </a:extLst>
          </p:cNvPr>
          <p:cNvSpPr>
            <a:spLocks noChangeAspect="1"/>
          </p:cNvSpPr>
          <p:nvPr/>
        </p:nvSpPr>
        <p:spPr>
          <a:xfrm>
            <a:off x="846892" y="4300492"/>
            <a:ext cx="416624" cy="349200"/>
          </a:xfrm>
          <a:custGeom>
            <a:avLst/>
            <a:gdLst>
              <a:gd name="connsiteX0" fmla="*/ 318863 w 377157"/>
              <a:gd name="connsiteY0" fmla="*/ 68591 h 354330"/>
              <a:gd name="connsiteX1" fmla="*/ 320008 w 377157"/>
              <a:gd name="connsiteY1" fmla="*/ 68580 h 354330"/>
              <a:gd name="connsiteX2" fmla="*/ 341352 w 377157"/>
              <a:gd name="connsiteY2" fmla="*/ 72700 h 354330"/>
              <a:gd name="connsiteX3" fmla="*/ 377158 w 377157"/>
              <a:gd name="connsiteY3" fmla="*/ 125730 h 354330"/>
              <a:gd name="connsiteX4" fmla="*/ 320008 w 377157"/>
              <a:gd name="connsiteY4" fmla="*/ 182880 h 354330"/>
              <a:gd name="connsiteX5" fmla="*/ 314718 w 377157"/>
              <a:gd name="connsiteY5" fmla="*/ 182638 h 354330"/>
              <a:gd name="connsiteX6" fmla="*/ 289051 w 377157"/>
              <a:gd name="connsiteY6" fmla="*/ 173777 h 354330"/>
              <a:gd name="connsiteX7" fmla="*/ 299317 w 377157"/>
              <a:gd name="connsiteY7" fmla="*/ 216155 h 354330"/>
              <a:gd name="connsiteX8" fmla="*/ 271545 w 377157"/>
              <a:gd name="connsiteY8" fmla="*/ 251458 h 354330"/>
              <a:gd name="connsiteX9" fmla="*/ 254119 w 377157"/>
              <a:gd name="connsiteY9" fmla="*/ 251458 h 354330"/>
              <a:gd name="connsiteX10" fmla="*/ 226353 w 377157"/>
              <a:gd name="connsiteY10" fmla="*/ 216132 h 354330"/>
              <a:gd name="connsiteX11" fmla="*/ 236649 w 377157"/>
              <a:gd name="connsiteY11" fmla="*/ 173786 h 354330"/>
              <a:gd name="connsiteX12" fmla="*/ 210970 w 377157"/>
              <a:gd name="connsiteY12" fmla="*/ 182640 h 354330"/>
              <a:gd name="connsiteX13" fmla="*/ 205708 w 377157"/>
              <a:gd name="connsiteY13" fmla="*/ 182880 h 354330"/>
              <a:gd name="connsiteX14" fmla="*/ 204263 w 377157"/>
              <a:gd name="connsiteY14" fmla="*/ 182862 h 354330"/>
              <a:gd name="connsiteX15" fmla="*/ 188273 w 377157"/>
              <a:gd name="connsiteY15" fmla="*/ 158388 h 354330"/>
              <a:gd name="connsiteX16" fmla="*/ 194278 w 377157"/>
              <a:gd name="connsiteY16" fmla="*/ 125730 h 354330"/>
              <a:gd name="connsiteX17" fmla="*/ 179040 w 377157"/>
              <a:gd name="connsiteY17" fmla="*/ 75170 h 354330"/>
              <a:gd name="connsiteX18" fmla="*/ 184361 w 377157"/>
              <a:gd name="connsiteY18" fmla="*/ 72700 h 354330"/>
              <a:gd name="connsiteX19" fmla="*/ 205708 w 377157"/>
              <a:gd name="connsiteY19" fmla="*/ 68580 h 354330"/>
              <a:gd name="connsiteX20" fmla="*/ 206853 w 377157"/>
              <a:gd name="connsiteY20" fmla="*/ 68591 h 354330"/>
              <a:gd name="connsiteX21" fmla="*/ 205708 w 377157"/>
              <a:gd name="connsiteY21" fmla="*/ 57150 h 354330"/>
              <a:gd name="connsiteX22" fmla="*/ 206849 w 377157"/>
              <a:gd name="connsiteY22" fmla="*/ 45728 h 354330"/>
              <a:gd name="connsiteX23" fmla="*/ 262858 w 377157"/>
              <a:gd name="connsiteY23" fmla="*/ 0 h 354330"/>
              <a:gd name="connsiteX24" fmla="*/ 318867 w 377157"/>
              <a:gd name="connsiteY24" fmla="*/ 45728 h 354330"/>
              <a:gd name="connsiteX25" fmla="*/ 320008 w 377157"/>
              <a:gd name="connsiteY25" fmla="*/ 57150 h 354330"/>
              <a:gd name="connsiteX26" fmla="*/ 318863 w 377157"/>
              <a:gd name="connsiteY26" fmla="*/ 68591 h 354330"/>
              <a:gd name="connsiteX27" fmla="*/ 102870 w 377157"/>
              <a:gd name="connsiteY27" fmla="*/ 57150 h 354330"/>
              <a:gd name="connsiteX28" fmla="*/ 34290 w 377157"/>
              <a:gd name="connsiteY28" fmla="*/ 125730 h 354330"/>
              <a:gd name="connsiteX29" fmla="*/ 51753 w 377157"/>
              <a:gd name="connsiteY29" fmla="*/ 171450 h 354330"/>
              <a:gd name="connsiteX30" fmla="*/ 45720 w 377157"/>
              <a:gd name="connsiteY30" fmla="*/ 171450 h 354330"/>
              <a:gd name="connsiteX31" fmla="*/ 22860 w 377157"/>
              <a:gd name="connsiteY31" fmla="*/ 194310 h 354330"/>
              <a:gd name="connsiteX32" fmla="*/ 45720 w 377157"/>
              <a:gd name="connsiteY32" fmla="*/ 217170 h 354330"/>
              <a:gd name="connsiteX33" fmla="*/ 57587 w 377157"/>
              <a:gd name="connsiteY33" fmla="*/ 217170 h 354330"/>
              <a:gd name="connsiteX34" fmla="*/ 14187 w 377157"/>
              <a:gd name="connsiteY34" fmla="*/ 292453 h 354330"/>
              <a:gd name="connsiteX35" fmla="*/ 0 w 377157"/>
              <a:gd name="connsiteY35" fmla="*/ 321156 h 354330"/>
              <a:gd name="connsiteX36" fmla="*/ 33174 w 377157"/>
              <a:gd name="connsiteY36" fmla="*/ 354330 h 354330"/>
              <a:gd name="connsiteX37" fmla="*/ 172566 w 377157"/>
              <a:gd name="connsiteY37" fmla="*/ 354330 h 354330"/>
              <a:gd name="connsiteX38" fmla="*/ 205740 w 377157"/>
              <a:gd name="connsiteY38" fmla="*/ 321156 h 354330"/>
              <a:gd name="connsiteX39" fmla="*/ 191553 w 377157"/>
              <a:gd name="connsiteY39" fmla="*/ 292453 h 354330"/>
              <a:gd name="connsiteX40" fmla="*/ 148153 w 377157"/>
              <a:gd name="connsiteY40" fmla="*/ 217170 h 354330"/>
              <a:gd name="connsiteX41" fmla="*/ 160020 w 377157"/>
              <a:gd name="connsiteY41" fmla="*/ 217170 h 354330"/>
              <a:gd name="connsiteX42" fmla="*/ 182880 w 377157"/>
              <a:gd name="connsiteY42" fmla="*/ 194310 h 354330"/>
              <a:gd name="connsiteX43" fmla="*/ 160020 w 377157"/>
              <a:gd name="connsiteY43" fmla="*/ 171450 h 354330"/>
              <a:gd name="connsiteX44" fmla="*/ 153987 w 377157"/>
              <a:gd name="connsiteY44" fmla="*/ 171450 h 354330"/>
              <a:gd name="connsiteX45" fmla="*/ 171450 w 377157"/>
              <a:gd name="connsiteY45" fmla="*/ 125730 h 354330"/>
              <a:gd name="connsiteX46" fmla="*/ 102870 w 377157"/>
              <a:gd name="connsiteY46" fmla="*/ 57150 h 354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77157" h="354330">
                <a:moveTo>
                  <a:pt x="318863" y="68591"/>
                </a:moveTo>
                <a:cubicBezTo>
                  <a:pt x="319242" y="68584"/>
                  <a:pt x="319626" y="68580"/>
                  <a:pt x="320008" y="68580"/>
                </a:cubicBezTo>
                <a:cubicBezTo>
                  <a:pt x="327554" y="68580"/>
                  <a:pt x="334760" y="70043"/>
                  <a:pt x="341352" y="72700"/>
                </a:cubicBezTo>
                <a:cubicBezTo>
                  <a:pt x="362342" y="81156"/>
                  <a:pt x="377158" y="101713"/>
                  <a:pt x="377158" y="125730"/>
                </a:cubicBezTo>
                <a:cubicBezTo>
                  <a:pt x="377158" y="157293"/>
                  <a:pt x="351571" y="182880"/>
                  <a:pt x="320008" y="182880"/>
                </a:cubicBezTo>
                <a:cubicBezTo>
                  <a:pt x="318225" y="182880"/>
                  <a:pt x="316460" y="182798"/>
                  <a:pt x="314718" y="182638"/>
                </a:cubicBezTo>
                <a:cubicBezTo>
                  <a:pt x="305318" y="181776"/>
                  <a:pt x="296577" y="178637"/>
                  <a:pt x="289051" y="173777"/>
                </a:cubicBezTo>
                <a:lnTo>
                  <a:pt x="299317" y="216155"/>
                </a:lnTo>
                <a:cubicBezTo>
                  <a:pt x="303672" y="234139"/>
                  <a:pt x="290050" y="251458"/>
                  <a:pt x="271545" y="251458"/>
                </a:cubicBezTo>
                <a:lnTo>
                  <a:pt x="254119" y="251458"/>
                </a:lnTo>
                <a:cubicBezTo>
                  <a:pt x="235604" y="251458"/>
                  <a:pt x="221980" y="234123"/>
                  <a:pt x="226353" y="216132"/>
                </a:cubicBezTo>
                <a:lnTo>
                  <a:pt x="236649" y="173786"/>
                </a:lnTo>
                <a:cubicBezTo>
                  <a:pt x="229119" y="178646"/>
                  <a:pt x="220375" y="181783"/>
                  <a:pt x="210970" y="182640"/>
                </a:cubicBezTo>
                <a:cubicBezTo>
                  <a:pt x="209238" y="182800"/>
                  <a:pt x="207482" y="182880"/>
                  <a:pt x="205708" y="182880"/>
                </a:cubicBezTo>
                <a:cubicBezTo>
                  <a:pt x="205226" y="182880"/>
                  <a:pt x="204743" y="182873"/>
                  <a:pt x="204263" y="182862"/>
                </a:cubicBezTo>
                <a:cubicBezTo>
                  <a:pt x="201730" y="173036"/>
                  <a:pt x="196011" y="164489"/>
                  <a:pt x="188273" y="158388"/>
                </a:cubicBezTo>
                <a:cubicBezTo>
                  <a:pt x="192152" y="148246"/>
                  <a:pt x="194278" y="137236"/>
                  <a:pt x="194278" y="125730"/>
                </a:cubicBezTo>
                <a:cubicBezTo>
                  <a:pt x="194278" y="107036"/>
                  <a:pt x="188668" y="89652"/>
                  <a:pt x="179040" y="75170"/>
                </a:cubicBezTo>
                <a:cubicBezTo>
                  <a:pt x="180764" y="74259"/>
                  <a:pt x="182540" y="73434"/>
                  <a:pt x="184361" y="72700"/>
                </a:cubicBezTo>
                <a:cubicBezTo>
                  <a:pt x="190956" y="70043"/>
                  <a:pt x="198162" y="68580"/>
                  <a:pt x="205708" y="68580"/>
                </a:cubicBezTo>
                <a:cubicBezTo>
                  <a:pt x="206090" y="68580"/>
                  <a:pt x="206472" y="68584"/>
                  <a:pt x="206853" y="68591"/>
                </a:cubicBezTo>
                <a:cubicBezTo>
                  <a:pt x="206101" y="64895"/>
                  <a:pt x="205708" y="61068"/>
                  <a:pt x="205708" y="57150"/>
                </a:cubicBezTo>
                <a:cubicBezTo>
                  <a:pt x="205708" y="53238"/>
                  <a:pt x="206101" y="49419"/>
                  <a:pt x="206849" y="45728"/>
                </a:cubicBezTo>
                <a:cubicBezTo>
                  <a:pt x="212141" y="19638"/>
                  <a:pt x="235207" y="0"/>
                  <a:pt x="262858" y="0"/>
                </a:cubicBezTo>
                <a:cubicBezTo>
                  <a:pt x="290509" y="0"/>
                  <a:pt x="313575" y="19638"/>
                  <a:pt x="318867" y="45728"/>
                </a:cubicBezTo>
                <a:cubicBezTo>
                  <a:pt x="319615" y="49419"/>
                  <a:pt x="320008" y="53238"/>
                  <a:pt x="320008" y="57150"/>
                </a:cubicBezTo>
                <a:cubicBezTo>
                  <a:pt x="320008" y="61068"/>
                  <a:pt x="319613" y="64895"/>
                  <a:pt x="318863" y="68591"/>
                </a:cubicBezTo>
                <a:close/>
                <a:moveTo>
                  <a:pt x="102870" y="57150"/>
                </a:moveTo>
                <a:cubicBezTo>
                  <a:pt x="64994" y="57150"/>
                  <a:pt x="34290" y="87854"/>
                  <a:pt x="34290" y="125730"/>
                </a:cubicBezTo>
                <a:cubicBezTo>
                  <a:pt x="34290" y="143294"/>
                  <a:pt x="40893" y="159317"/>
                  <a:pt x="51753" y="171450"/>
                </a:cubicBezTo>
                <a:lnTo>
                  <a:pt x="45720" y="171450"/>
                </a:lnTo>
                <a:cubicBezTo>
                  <a:pt x="33095" y="171450"/>
                  <a:pt x="22860" y="181684"/>
                  <a:pt x="22860" y="194310"/>
                </a:cubicBezTo>
                <a:cubicBezTo>
                  <a:pt x="22860" y="206936"/>
                  <a:pt x="33095" y="217170"/>
                  <a:pt x="45720" y="217170"/>
                </a:cubicBezTo>
                <a:lnTo>
                  <a:pt x="57587" y="217170"/>
                </a:lnTo>
                <a:cubicBezTo>
                  <a:pt x="49112" y="258272"/>
                  <a:pt x="26688" y="281996"/>
                  <a:pt x="14187" y="292453"/>
                </a:cubicBezTo>
                <a:cubicBezTo>
                  <a:pt x="6256" y="299087"/>
                  <a:pt x="0" y="309273"/>
                  <a:pt x="0" y="321156"/>
                </a:cubicBezTo>
                <a:cubicBezTo>
                  <a:pt x="0" y="339478"/>
                  <a:pt x="14853" y="354330"/>
                  <a:pt x="33174" y="354330"/>
                </a:cubicBezTo>
                <a:lnTo>
                  <a:pt x="172566" y="354330"/>
                </a:lnTo>
                <a:cubicBezTo>
                  <a:pt x="190888" y="354330"/>
                  <a:pt x="205740" y="339478"/>
                  <a:pt x="205740" y="321156"/>
                </a:cubicBezTo>
                <a:cubicBezTo>
                  <a:pt x="205740" y="309273"/>
                  <a:pt x="199483" y="299087"/>
                  <a:pt x="191553" y="292453"/>
                </a:cubicBezTo>
                <a:cubicBezTo>
                  <a:pt x="179052" y="281996"/>
                  <a:pt x="156628" y="258272"/>
                  <a:pt x="148153" y="217170"/>
                </a:cubicBezTo>
                <a:lnTo>
                  <a:pt x="160020" y="217170"/>
                </a:lnTo>
                <a:cubicBezTo>
                  <a:pt x="172645" y="217170"/>
                  <a:pt x="182880" y="206936"/>
                  <a:pt x="182880" y="194310"/>
                </a:cubicBezTo>
                <a:cubicBezTo>
                  <a:pt x="182880" y="181684"/>
                  <a:pt x="172645" y="171450"/>
                  <a:pt x="160020" y="171450"/>
                </a:cubicBezTo>
                <a:lnTo>
                  <a:pt x="153987" y="171450"/>
                </a:lnTo>
                <a:cubicBezTo>
                  <a:pt x="164847" y="159317"/>
                  <a:pt x="171450" y="143294"/>
                  <a:pt x="171450" y="125730"/>
                </a:cubicBezTo>
                <a:cubicBezTo>
                  <a:pt x="171450" y="87854"/>
                  <a:pt x="140746" y="57150"/>
                  <a:pt x="102870" y="57150"/>
                </a:cubicBezTo>
                <a:close/>
              </a:path>
            </a:pathLst>
          </a:cu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t" anchorCtr="0" forceAA="0" compatLnSpc="1">
            <a:prstTxWarp prst="textNoShape">
              <a:avLst/>
            </a:prstTxWarp>
            <a:spAutoFit/>
          </a:bodyPr>
          <a:lstStyle/>
          <a:p>
            <a:pPr algn="ctr" defTabSz="932449">
              <a:spcBef>
                <a:spcPts val="600"/>
              </a:spcBef>
            </a:pPr>
            <a:endParaRPr lang="en-US" sz="1600">
              <a:gradFill>
                <a:gsLst>
                  <a:gs pos="1399">
                    <a:srgbClr val="FFFFFF"/>
                  </a:gs>
                  <a:gs pos="17000">
                    <a:srgbClr val="FFFFFF"/>
                  </a:gs>
                </a:gsLst>
                <a:path path="circle">
                  <a:fillToRect l="100000" t="100000"/>
                </a:path>
              </a:gradFill>
              <a:latin typeface="+mj-lt"/>
              <a:cs typeface="Segoe UI" panose="020B0502040204020203" pitchFamily="34" charset="0"/>
            </a:endParaRPr>
          </a:p>
        </p:txBody>
      </p:sp>
      <p:sp>
        <p:nvSpPr>
          <p:cNvPr id="25" name="TextBox 24">
            <a:extLst>
              <a:ext uri="{FF2B5EF4-FFF2-40B4-BE49-F238E27FC236}">
                <a16:creationId xmlns:a16="http://schemas.microsoft.com/office/drawing/2014/main" id="{E3551431-631D-707C-CC29-EBEC71C22AF1}"/>
              </a:ext>
            </a:extLst>
          </p:cNvPr>
          <p:cNvSpPr txBox="1">
            <a:spLocks/>
          </p:cNvSpPr>
          <p:nvPr/>
        </p:nvSpPr>
        <p:spPr>
          <a:xfrm>
            <a:off x="1454161" y="4300492"/>
            <a:ext cx="2504800" cy="1107996"/>
          </a:xfrm>
          <a:prstGeom prst="rect">
            <a:avLst/>
          </a:prstGeom>
          <a:noFill/>
        </p:spPr>
        <p:txBody>
          <a:bodyPr wrap="square" lIns="0" tIns="0" rIns="0" bIns="0" anchor="ctr" anchorCtr="0">
            <a:spAutoFit/>
          </a:bodyPr>
          <a:lstStyle/>
          <a:p>
            <a:pPr marL="0" marR="0" lvl="0" indent="0" algn="l" defTabSz="914400" rtl="0" eaLnBrk="1" fontAlgn="auto" latinLnBrk="0" hangingPunct="1">
              <a:lnSpc>
                <a:spcPct val="100000"/>
              </a:lnSpc>
              <a:spcBef>
                <a:spcPts val="0"/>
              </a:spcBef>
              <a:spcAft>
                <a:spcPts val="1800"/>
              </a:spcAft>
              <a:buClr>
                <a:srgbClr val="49C5B1"/>
              </a:buClr>
              <a:buSzPct val="90000"/>
              <a:buFontTx/>
              <a:buNone/>
              <a:tabLst/>
              <a:defRPr/>
            </a:pPr>
            <a:r>
              <a:rPr kumimoji="0" lang="en-US" b="0" i="0" u="none" strike="noStrike" kern="1200" cap="none" spc="0" normalizeH="0" baseline="0" noProof="0">
                <a:ln>
                  <a:noFill/>
                </a:ln>
                <a:effectLst/>
                <a:uLnTx/>
                <a:uFillTx/>
                <a:cs typeface="Segoe Sans Display" pitchFamily="2" charset="0"/>
              </a:rPr>
              <a:t>Planning engine that guides conversation </a:t>
            </a:r>
            <a:br>
              <a:rPr kumimoji="0" lang="en-US" b="0" i="0" u="none" strike="noStrike" kern="1200" cap="none" spc="0" normalizeH="0" baseline="0" noProof="0">
                <a:ln>
                  <a:noFill/>
                </a:ln>
                <a:effectLst/>
                <a:uLnTx/>
                <a:uFillTx/>
                <a:cs typeface="Segoe Sans Display" pitchFamily="2" charset="0"/>
              </a:rPr>
            </a:br>
            <a:r>
              <a:rPr kumimoji="0" lang="en-US" b="0" i="0" u="none" strike="noStrike" kern="1200" cap="none" spc="0" normalizeH="0" baseline="0" noProof="0">
                <a:ln>
                  <a:noFill/>
                </a:ln>
                <a:effectLst/>
                <a:uLnTx/>
                <a:uFillTx/>
                <a:cs typeface="Segoe Sans Display" pitchFamily="2" charset="0"/>
              </a:rPr>
              <a:t>to extract </a:t>
            </a:r>
            <a:r>
              <a:rPr lang="en-US" b="1">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cs typeface="Segoe UI" pitchFamily="34" charset="0"/>
              </a:rPr>
              <a:t>intents</a:t>
            </a:r>
            <a:r>
              <a:rPr kumimoji="0" lang="en-US" b="0" i="0" u="none" strike="noStrike" kern="1200" cap="none" spc="0" normalizeH="0" baseline="0" noProof="0">
                <a:ln>
                  <a:noFill/>
                </a:ln>
                <a:effectLst/>
                <a:uLnTx/>
                <a:uFillTx/>
                <a:cs typeface="Segoe Sans Display" pitchFamily="2" charset="0"/>
              </a:rPr>
              <a:t> and map to app actions</a:t>
            </a:r>
          </a:p>
        </p:txBody>
      </p:sp>
      <p:sp>
        <p:nvSpPr>
          <p:cNvPr id="26" name="Graphic 67" descr="two people and a checkmark">
            <a:extLst>
              <a:ext uri="{FF2B5EF4-FFF2-40B4-BE49-F238E27FC236}">
                <a16:creationId xmlns:a16="http://schemas.microsoft.com/office/drawing/2014/main" id="{A2B8E341-31F8-2DE8-1E65-DE9CE8DD6A5D}"/>
              </a:ext>
            </a:extLst>
          </p:cNvPr>
          <p:cNvSpPr>
            <a:spLocks noChangeAspect="1"/>
          </p:cNvSpPr>
          <p:nvPr/>
        </p:nvSpPr>
        <p:spPr>
          <a:xfrm>
            <a:off x="852034" y="5681747"/>
            <a:ext cx="410131" cy="349200"/>
          </a:xfrm>
          <a:custGeom>
            <a:avLst/>
            <a:gdLst>
              <a:gd name="connsiteX0" fmla="*/ 111369 w 389792"/>
              <a:gd name="connsiteY0" fmla="*/ 148492 h 371230"/>
              <a:gd name="connsiteX1" fmla="*/ 185615 w 389792"/>
              <a:gd name="connsiteY1" fmla="*/ 74246 h 371230"/>
              <a:gd name="connsiteX2" fmla="*/ 111369 w 389792"/>
              <a:gd name="connsiteY2" fmla="*/ 0 h 371230"/>
              <a:gd name="connsiteX3" fmla="*/ 37123 w 389792"/>
              <a:gd name="connsiteY3" fmla="*/ 74246 h 371230"/>
              <a:gd name="connsiteX4" fmla="*/ 111369 w 389792"/>
              <a:gd name="connsiteY4" fmla="*/ 148492 h 371230"/>
              <a:gd name="connsiteX5" fmla="*/ 278423 w 389792"/>
              <a:gd name="connsiteY5" fmla="*/ 148492 h 371230"/>
              <a:gd name="connsiteX6" fmla="*/ 334108 w 389792"/>
              <a:gd name="connsiteY6" fmla="*/ 92808 h 371230"/>
              <a:gd name="connsiteX7" fmla="*/ 278423 w 389792"/>
              <a:gd name="connsiteY7" fmla="*/ 37123 h 371230"/>
              <a:gd name="connsiteX8" fmla="*/ 222739 w 389792"/>
              <a:gd name="connsiteY8" fmla="*/ 92808 h 371230"/>
              <a:gd name="connsiteX9" fmla="*/ 278423 w 389792"/>
              <a:gd name="connsiteY9" fmla="*/ 148492 h 371230"/>
              <a:gd name="connsiteX10" fmla="*/ 41763 w 389792"/>
              <a:gd name="connsiteY10" fmla="*/ 185615 h 371230"/>
              <a:gd name="connsiteX11" fmla="*/ 0 w 389792"/>
              <a:gd name="connsiteY11" fmla="*/ 227379 h 371230"/>
              <a:gd name="connsiteX12" fmla="*/ 0 w 389792"/>
              <a:gd name="connsiteY12" fmla="*/ 232019 h 371230"/>
              <a:gd name="connsiteX13" fmla="*/ 111369 w 389792"/>
              <a:gd name="connsiteY13" fmla="*/ 315546 h 371230"/>
              <a:gd name="connsiteX14" fmla="*/ 172220 w 389792"/>
              <a:gd name="connsiteY14" fmla="*/ 304177 h 371230"/>
              <a:gd name="connsiteX15" fmla="*/ 167054 w 389792"/>
              <a:gd name="connsiteY15" fmla="*/ 269142 h 371230"/>
              <a:gd name="connsiteX16" fmla="*/ 197504 w 389792"/>
              <a:gd name="connsiteY16" fmla="*/ 189014 h 371230"/>
              <a:gd name="connsiteX17" fmla="*/ 180975 w 389792"/>
              <a:gd name="connsiteY17" fmla="*/ 185615 h 371230"/>
              <a:gd name="connsiteX18" fmla="*/ 41763 w 389792"/>
              <a:gd name="connsiteY18" fmla="*/ 185615 h 371230"/>
              <a:gd name="connsiteX19" fmla="*/ 389792 w 389792"/>
              <a:gd name="connsiteY19" fmla="*/ 269142 h 371230"/>
              <a:gd name="connsiteX20" fmla="*/ 287704 w 389792"/>
              <a:gd name="connsiteY20" fmla="*/ 371231 h 371230"/>
              <a:gd name="connsiteX21" fmla="*/ 185615 w 389792"/>
              <a:gd name="connsiteY21" fmla="*/ 269142 h 371230"/>
              <a:gd name="connsiteX22" fmla="*/ 287704 w 389792"/>
              <a:gd name="connsiteY22" fmla="*/ 167054 h 371230"/>
              <a:gd name="connsiteX23" fmla="*/ 389792 w 389792"/>
              <a:gd name="connsiteY23" fmla="*/ 269142 h 371230"/>
              <a:gd name="connsiteX24" fmla="*/ 336825 w 389792"/>
              <a:gd name="connsiteY24" fmla="*/ 225456 h 371230"/>
              <a:gd name="connsiteX25" fmla="*/ 269142 w 389792"/>
              <a:gd name="connsiteY25" fmla="*/ 293141 h 371230"/>
              <a:gd name="connsiteX26" fmla="*/ 238583 w 389792"/>
              <a:gd name="connsiteY26" fmla="*/ 262579 h 371230"/>
              <a:gd name="connsiteX27" fmla="*/ 225456 w 389792"/>
              <a:gd name="connsiteY27" fmla="*/ 262579 h 371230"/>
              <a:gd name="connsiteX28" fmla="*/ 225456 w 389792"/>
              <a:gd name="connsiteY28" fmla="*/ 275706 h 371230"/>
              <a:gd name="connsiteX29" fmla="*/ 262579 w 389792"/>
              <a:gd name="connsiteY29" fmla="*/ 312829 h 371230"/>
              <a:gd name="connsiteX30" fmla="*/ 275706 w 389792"/>
              <a:gd name="connsiteY30" fmla="*/ 312829 h 371230"/>
              <a:gd name="connsiteX31" fmla="*/ 349952 w 389792"/>
              <a:gd name="connsiteY31" fmla="*/ 238583 h 371230"/>
              <a:gd name="connsiteX32" fmla="*/ 349952 w 389792"/>
              <a:gd name="connsiteY32" fmla="*/ 225456 h 371230"/>
              <a:gd name="connsiteX33" fmla="*/ 336825 w 389792"/>
              <a:gd name="connsiteY33" fmla="*/ 225456 h 37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9792" h="371230">
                <a:moveTo>
                  <a:pt x="111369" y="148492"/>
                </a:moveTo>
                <a:cubicBezTo>
                  <a:pt x="152374" y="148492"/>
                  <a:pt x="185615" y="115251"/>
                  <a:pt x="185615" y="74246"/>
                </a:cubicBezTo>
                <a:cubicBezTo>
                  <a:pt x="185615" y="33241"/>
                  <a:pt x="152374" y="0"/>
                  <a:pt x="111369" y="0"/>
                </a:cubicBezTo>
                <a:cubicBezTo>
                  <a:pt x="70364" y="0"/>
                  <a:pt x="37123" y="33241"/>
                  <a:pt x="37123" y="74246"/>
                </a:cubicBezTo>
                <a:cubicBezTo>
                  <a:pt x="37123" y="115251"/>
                  <a:pt x="70364" y="148492"/>
                  <a:pt x="111369" y="148492"/>
                </a:cubicBezTo>
                <a:close/>
                <a:moveTo>
                  <a:pt x="278423" y="148492"/>
                </a:moveTo>
                <a:cubicBezTo>
                  <a:pt x="309178" y="148492"/>
                  <a:pt x="334108" y="123561"/>
                  <a:pt x="334108" y="92808"/>
                </a:cubicBezTo>
                <a:cubicBezTo>
                  <a:pt x="334108" y="62054"/>
                  <a:pt x="309178" y="37123"/>
                  <a:pt x="278423" y="37123"/>
                </a:cubicBezTo>
                <a:cubicBezTo>
                  <a:pt x="247669" y="37123"/>
                  <a:pt x="222739" y="62054"/>
                  <a:pt x="222739" y="92808"/>
                </a:cubicBezTo>
                <a:cubicBezTo>
                  <a:pt x="222739" y="123561"/>
                  <a:pt x="247669" y="148492"/>
                  <a:pt x="278423" y="148492"/>
                </a:cubicBezTo>
                <a:close/>
                <a:moveTo>
                  <a:pt x="41763" y="185615"/>
                </a:moveTo>
                <a:cubicBezTo>
                  <a:pt x="18698" y="185615"/>
                  <a:pt x="0" y="204314"/>
                  <a:pt x="0" y="227379"/>
                </a:cubicBezTo>
                <a:lnTo>
                  <a:pt x="0" y="232019"/>
                </a:lnTo>
                <a:cubicBezTo>
                  <a:pt x="0" y="232019"/>
                  <a:pt x="0" y="315546"/>
                  <a:pt x="111369" y="315546"/>
                </a:cubicBezTo>
                <a:cubicBezTo>
                  <a:pt x="137167" y="315546"/>
                  <a:pt x="156990" y="311064"/>
                  <a:pt x="172220" y="304177"/>
                </a:cubicBezTo>
                <a:cubicBezTo>
                  <a:pt x="168860" y="293089"/>
                  <a:pt x="167054" y="281326"/>
                  <a:pt x="167054" y="269142"/>
                </a:cubicBezTo>
                <a:cubicBezTo>
                  <a:pt x="167054" y="238388"/>
                  <a:pt x="178560" y="210323"/>
                  <a:pt x="197504" y="189014"/>
                </a:cubicBezTo>
                <a:cubicBezTo>
                  <a:pt x="192435" y="186827"/>
                  <a:pt x="186846" y="185615"/>
                  <a:pt x="180975" y="185615"/>
                </a:cubicBezTo>
                <a:lnTo>
                  <a:pt x="41763" y="185615"/>
                </a:lnTo>
                <a:close/>
                <a:moveTo>
                  <a:pt x="389792" y="269142"/>
                </a:moveTo>
                <a:cubicBezTo>
                  <a:pt x="389792" y="325525"/>
                  <a:pt x="344086" y="371231"/>
                  <a:pt x="287704" y="371231"/>
                </a:cubicBezTo>
                <a:cubicBezTo>
                  <a:pt x="231321" y="371231"/>
                  <a:pt x="185615" y="325525"/>
                  <a:pt x="185615" y="269142"/>
                </a:cubicBezTo>
                <a:cubicBezTo>
                  <a:pt x="185615" y="212760"/>
                  <a:pt x="231321" y="167054"/>
                  <a:pt x="287704" y="167054"/>
                </a:cubicBezTo>
                <a:cubicBezTo>
                  <a:pt x="344086" y="167054"/>
                  <a:pt x="389792" y="212760"/>
                  <a:pt x="389792" y="269142"/>
                </a:cubicBezTo>
                <a:close/>
                <a:moveTo>
                  <a:pt x="336825" y="225456"/>
                </a:moveTo>
                <a:lnTo>
                  <a:pt x="269142" y="293141"/>
                </a:lnTo>
                <a:lnTo>
                  <a:pt x="238583" y="262579"/>
                </a:lnTo>
                <a:cubicBezTo>
                  <a:pt x="234958" y="258956"/>
                  <a:pt x="229081" y="258956"/>
                  <a:pt x="225456" y="262579"/>
                </a:cubicBezTo>
                <a:cubicBezTo>
                  <a:pt x="221833" y="266204"/>
                  <a:pt x="221833" y="272081"/>
                  <a:pt x="225456" y="275706"/>
                </a:cubicBezTo>
                <a:lnTo>
                  <a:pt x="262579" y="312829"/>
                </a:lnTo>
                <a:cubicBezTo>
                  <a:pt x="266204" y="316452"/>
                  <a:pt x="272081" y="316452"/>
                  <a:pt x="275706" y="312829"/>
                </a:cubicBezTo>
                <a:lnTo>
                  <a:pt x="349952" y="238583"/>
                </a:lnTo>
                <a:cubicBezTo>
                  <a:pt x="353575" y="234958"/>
                  <a:pt x="353575" y="229081"/>
                  <a:pt x="349952" y="225456"/>
                </a:cubicBezTo>
                <a:cubicBezTo>
                  <a:pt x="346327" y="221833"/>
                  <a:pt x="340450" y="221833"/>
                  <a:pt x="336825" y="225456"/>
                </a:cubicBezTo>
                <a:close/>
              </a:path>
            </a:pathLst>
          </a:cu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t" anchorCtr="0" forceAA="0" compatLnSpc="1">
            <a:prstTxWarp prst="textNoShape">
              <a:avLst/>
            </a:prstTxWarp>
            <a:spAutoFit/>
          </a:bodyPr>
          <a:lstStyle/>
          <a:p>
            <a:pPr algn="ctr" defTabSz="932449">
              <a:spcBef>
                <a:spcPts val="600"/>
              </a:spcBef>
            </a:pPr>
            <a:endParaRPr lang="en-US" sz="1600">
              <a:gradFill>
                <a:gsLst>
                  <a:gs pos="1399">
                    <a:srgbClr val="FFFFFF"/>
                  </a:gs>
                  <a:gs pos="17000">
                    <a:srgbClr val="FFFFFF"/>
                  </a:gs>
                </a:gsLst>
                <a:path path="circle">
                  <a:fillToRect l="100000" t="100000"/>
                </a:path>
              </a:gradFill>
              <a:latin typeface="+mj-lt"/>
              <a:cs typeface="Segoe UI" panose="020B0502040204020203" pitchFamily="34" charset="0"/>
            </a:endParaRPr>
          </a:p>
        </p:txBody>
      </p:sp>
      <p:sp>
        <p:nvSpPr>
          <p:cNvPr id="31" name="TextBox 30">
            <a:extLst>
              <a:ext uri="{FF2B5EF4-FFF2-40B4-BE49-F238E27FC236}">
                <a16:creationId xmlns:a16="http://schemas.microsoft.com/office/drawing/2014/main" id="{E6704AA1-8ED9-86E4-5287-E49BCEC504B5}"/>
              </a:ext>
            </a:extLst>
          </p:cNvPr>
          <p:cNvSpPr txBox="1">
            <a:spLocks/>
          </p:cNvSpPr>
          <p:nvPr/>
        </p:nvSpPr>
        <p:spPr>
          <a:xfrm>
            <a:off x="1436575" y="5681747"/>
            <a:ext cx="4129777" cy="553998"/>
          </a:xfrm>
          <a:prstGeom prst="rect">
            <a:avLst/>
          </a:prstGeom>
          <a:noFill/>
        </p:spPr>
        <p:txBody>
          <a:bodyPr wrap="square" lIns="0" tIns="0" rIns="0" bIns="0" anchor="ctr" anchorCtr="0">
            <a:spAutoFit/>
          </a:bodyPr>
          <a:lstStyle/>
          <a:p>
            <a:pPr marL="0" marR="0" lvl="0" indent="0" algn="l" defTabSz="914400" rtl="0" eaLnBrk="1" fontAlgn="auto" latinLnBrk="0" hangingPunct="1">
              <a:lnSpc>
                <a:spcPct val="100000"/>
              </a:lnSpc>
              <a:spcBef>
                <a:spcPts val="0"/>
              </a:spcBef>
              <a:spcAft>
                <a:spcPts val="1800"/>
              </a:spcAft>
              <a:buClr>
                <a:srgbClr val="49C5B1"/>
              </a:buClr>
              <a:buSzPct val="90000"/>
              <a:buFontTx/>
              <a:buNone/>
              <a:tabLst/>
              <a:defRPr/>
            </a:pPr>
            <a:r>
              <a:rPr lang="en-US" b="1">
                <a:ln w="3175">
                  <a:noFill/>
                </a:ln>
                <a:gradFill flip="none" rotWithShape="1">
                  <a:gsLst>
                    <a:gs pos="100000">
                      <a:srgbClr val="49C5B1"/>
                    </a:gs>
                    <a:gs pos="0">
                      <a:srgbClr val="FFA38B"/>
                    </a:gs>
                    <a:gs pos="32000">
                      <a:srgbClr val="D59ED7"/>
                    </a:gs>
                    <a:gs pos="68000">
                      <a:srgbClr val="8DC8E8"/>
                    </a:gs>
                  </a:gsLst>
                  <a:path path="circle">
                    <a:fillToRect l="100000" t="100000"/>
                  </a:path>
                  <a:tileRect r="-100000" b="-100000"/>
                </a:gradFill>
                <a:cs typeface="Segoe UI" pitchFamily="34" charset="0"/>
              </a:rPr>
              <a:t>LLM modularity </a:t>
            </a:r>
            <a:r>
              <a:rPr kumimoji="0" lang="en-US" b="0" i="0" u="none" strike="noStrike" kern="1200" cap="none" spc="0" normalizeH="0" baseline="0" noProof="0">
                <a:ln>
                  <a:noFill/>
                </a:ln>
                <a:effectLst/>
                <a:uLnTx/>
                <a:uFillTx/>
                <a:cs typeface="Segoe Sans Display" pitchFamily="2" charset="0"/>
              </a:rPr>
              <a:t>– developers can use any LLM they choose</a:t>
            </a:r>
          </a:p>
        </p:txBody>
      </p:sp>
      <p:sp>
        <p:nvSpPr>
          <p:cNvPr id="33" name="Rectangle: Rounded Corners 15">
            <a:extLst>
              <a:ext uri="{FF2B5EF4-FFF2-40B4-BE49-F238E27FC236}">
                <a16:creationId xmlns:a16="http://schemas.microsoft.com/office/drawing/2014/main" id="{09F51433-575E-F28A-9B65-2BB50FB5EA1A}"/>
              </a:ext>
              <a:ext uri="{C183D7F6-B498-43B3-948B-1728B52AA6E4}">
                <adec:decorative xmlns:adec="http://schemas.microsoft.com/office/drawing/2017/decorative" val="0"/>
              </a:ext>
            </a:extLst>
          </p:cNvPr>
          <p:cNvSpPr/>
          <p:nvPr/>
        </p:nvSpPr>
        <p:spPr>
          <a:xfrm>
            <a:off x="5998773" y="1865164"/>
            <a:ext cx="5610615" cy="437120"/>
          </a:xfrm>
          <a:prstGeom prst="roundRect">
            <a:avLst>
              <a:gd name="adj" fmla="val 50000"/>
            </a:avLst>
          </a:prstGeom>
          <a:gradFill flip="none" rotWithShape="1">
            <a:gsLst>
              <a:gs pos="0">
                <a:srgbClr val="0078D4"/>
              </a:gs>
              <a:gs pos="8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t" anchorCtr="0" forceAA="0" compatLnSpc="1">
            <a:prstTxWarp prst="textNoShape">
              <a:avLst/>
            </a:prstTxWarp>
            <a:spAutoFit/>
          </a:bodyPr>
          <a:lstStyle/>
          <a:p>
            <a:pPr algn="ctr" defTabSz="932449">
              <a:spcBef>
                <a:spcPts val="600"/>
              </a:spcBef>
            </a:pPr>
            <a:r>
              <a:rPr lang="en-US" sz="1600">
                <a:gradFill>
                  <a:gsLst>
                    <a:gs pos="1399">
                      <a:srgbClr val="FFFFFF"/>
                    </a:gs>
                    <a:gs pos="17000">
                      <a:srgbClr val="FFFFFF"/>
                    </a:gs>
                  </a:gsLst>
                  <a:path path="circle">
                    <a:fillToRect l="100000" t="100000"/>
                  </a:path>
                </a:gradFill>
                <a:latin typeface="+mj-lt"/>
                <a:cs typeface="Segoe UI" panose="020B0502040204020203" pitchFamily="34" charset="0"/>
              </a:rPr>
              <a:t>@bot make a task for Babak from this</a:t>
            </a:r>
          </a:p>
        </p:txBody>
      </p:sp>
      <p:sp>
        <p:nvSpPr>
          <p:cNvPr id="35" name="Rectangle: Rounded Corners 12">
            <a:extLst>
              <a:ext uri="{FF2B5EF4-FFF2-40B4-BE49-F238E27FC236}">
                <a16:creationId xmlns:a16="http://schemas.microsoft.com/office/drawing/2014/main" id="{05055A6F-6448-E31E-1967-784276F10C87}"/>
              </a:ext>
              <a:ext uri="{C183D7F6-B498-43B3-948B-1728B52AA6E4}">
                <adec:decorative xmlns:adec="http://schemas.microsoft.com/office/drawing/2017/decorative" val="1"/>
              </a:ext>
            </a:extLst>
          </p:cNvPr>
          <p:cNvSpPr/>
          <p:nvPr/>
        </p:nvSpPr>
        <p:spPr>
          <a:xfrm>
            <a:off x="5998773" y="3078110"/>
            <a:ext cx="2806137" cy="1117899"/>
          </a:xfrm>
          <a:prstGeom prst="roundRect">
            <a:avLst>
              <a:gd name="adj" fmla="val 49213"/>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lvl="0" algn="ctr" defTabSz="932449" fontAlgn="base">
              <a:spcBef>
                <a:spcPts val="600"/>
              </a:spcBef>
              <a:spcAft>
                <a:spcPct val="0"/>
              </a:spcAft>
              <a:defRPr/>
            </a:pPr>
            <a:r>
              <a:rPr lang="en-US" sz="1600">
                <a:gradFill>
                  <a:gsLst>
                    <a:gs pos="1399">
                      <a:srgbClr val="FFFFFF"/>
                    </a:gs>
                    <a:gs pos="17000">
                      <a:srgbClr val="FFFFFF"/>
                    </a:gs>
                  </a:gsLst>
                  <a:path path="circle">
                    <a:fillToRect l="100000" t="100000"/>
                  </a:path>
                </a:gradFill>
                <a:latin typeface="+mj-lt"/>
                <a:cs typeface="Segoe UI" panose="020B0502040204020203" pitchFamily="34" charset="0"/>
              </a:rPr>
              <a:t>Copilot built with </a:t>
            </a:r>
            <a:br>
              <a:rPr lang="en-US" sz="1600">
                <a:gradFill>
                  <a:gsLst>
                    <a:gs pos="1399">
                      <a:srgbClr val="FFFFFF"/>
                    </a:gs>
                    <a:gs pos="17000">
                      <a:srgbClr val="FFFFFF"/>
                    </a:gs>
                  </a:gsLst>
                  <a:path path="circle">
                    <a:fillToRect l="100000" t="100000"/>
                  </a:path>
                </a:gradFill>
                <a:latin typeface="+mj-lt"/>
                <a:cs typeface="Segoe UI" panose="020B0502040204020203" pitchFamily="34" charset="0"/>
              </a:rPr>
            </a:br>
            <a:r>
              <a:rPr lang="en-US" sz="1600">
                <a:gradFill>
                  <a:gsLst>
                    <a:gs pos="1399">
                      <a:srgbClr val="FFFFFF"/>
                    </a:gs>
                    <a:gs pos="17000">
                      <a:srgbClr val="FFFFFF"/>
                    </a:gs>
                  </a:gsLst>
                  <a:path path="circle">
                    <a:fillToRect l="100000" t="100000"/>
                  </a:path>
                </a:gradFill>
                <a:latin typeface="+mj-lt"/>
                <a:cs typeface="Segoe UI" panose="020B0502040204020203" pitchFamily="34" charset="0"/>
              </a:rPr>
              <a:t>the  Teams AI Library</a:t>
            </a:r>
          </a:p>
        </p:txBody>
      </p:sp>
      <p:sp>
        <p:nvSpPr>
          <p:cNvPr id="37" name="Rectangle: Rounded Corners 15">
            <a:extLst>
              <a:ext uri="{FF2B5EF4-FFF2-40B4-BE49-F238E27FC236}">
                <a16:creationId xmlns:a16="http://schemas.microsoft.com/office/drawing/2014/main" id="{73DF1ED8-6AD6-F37E-22D1-9F060C8A397B}"/>
              </a:ext>
              <a:ext uri="{C183D7F6-B498-43B3-948B-1728B52AA6E4}">
                <adec:decorative xmlns:adec="http://schemas.microsoft.com/office/drawing/2017/decorative" val="0"/>
              </a:ext>
            </a:extLst>
          </p:cNvPr>
          <p:cNvSpPr/>
          <p:nvPr/>
        </p:nvSpPr>
        <p:spPr>
          <a:xfrm>
            <a:off x="9714976" y="3121390"/>
            <a:ext cx="1895132" cy="437120"/>
          </a:xfrm>
          <a:prstGeom prst="roundRect">
            <a:avLst>
              <a:gd name="adj" fmla="val 50000"/>
            </a:avLst>
          </a:prstGeom>
          <a:gradFill flip="none" rotWithShape="1">
            <a:gsLst>
              <a:gs pos="0">
                <a:srgbClr val="C03BC4"/>
              </a:gs>
              <a:gs pos="80000">
                <a:srgbClr val="0078D4"/>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t" anchorCtr="0" forceAA="0" compatLnSpc="1">
            <a:prstTxWarp prst="textNoShape">
              <a:avLst/>
            </a:prstTxWarp>
            <a:spAutoFit/>
          </a:bodyPr>
          <a:lstStyle/>
          <a:p>
            <a:pPr algn="ctr" defTabSz="932449">
              <a:spcBef>
                <a:spcPts val="600"/>
              </a:spcBef>
            </a:pPr>
            <a:r>
              <a:rPr lang="en-US" sz="1600">
                <a:gradFill>
                  <a:gsLst>
                    <a:gs pos="1399">
                      <a:srgbClr val="FFFFFF"/>
                    </a:gs>
                    <a:gs pos="17000">
                      <a:srgbClr val="FFFFFF"/>
                    </a:gs>
                  </a:gsLst>
                  <a:path path="circle">
                    <a:fillToRect l="100000" t="100000"/>
                  </a:path>
                </a:gradFill>
                <a:latin typeface="+mj-lt"/>
                <a:cs typeface="Segoe UI" panose="020B0502040204020203" pitchFamily="34" charset="0"/>
              </a:rPr>
              <a:t>LLM</a:t>
            </a:r>
          </a:p>
        </p:txBody>
      </p:sp>
      <p:sp>
        <p:nvSpPr>
          <p:cNvPr id="39" name="Rectangle: Rounded Corners 15">
            <a:extLst>
              <a:ext uri="{FF2B5EF4-FFF2-40B4-BE49-F238E27FC236}">
                <a16:creationId xmlns:a16="http://schemas.microsoft.com/office/drawing/2014/main" id="{48F28F38-F995-6658-A6DE-26817A2FD21F}"/>
              </a:ext>
              <a:ext uri="{C183D7F6-B498-43B3-948B-1728B52AA6E4}">
                <adec:decorative xmlns:adec="http://schemas.microsoft.com/office/drawing/2017/decorative" val="0"/>
              </a:ext>
            </a:extLst>
          </p:cNvPr>
          <p:cNvSpPr/>
          <p:nvPr/>
        </p:nvSpPr>
        <p:spPr>
          <a:xfrm>
            <a:off x="9714975" y="3758894"/>
            <a:ext cx="1895133" cy="437120"/>
          </a:xfrm>
          <a:prstGeom prst="roundRect">
            <a:avLst>
              <a:gd name="adj" fmla="val 50000"/>
            </a:avLst>
          </a:prstGeom>
          <a:gradFill flip="none" rotWithShape="1">
            <a:gsLst>
              <a:gs pos="0">
                <a:srgbClr val="C03BC4"/>
              </a:gs>
              <a:gs pos="80000">
                <a:srgbClr val="0078D4"/>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t" anchorCtr="0" forceAA="0" compatLnSpc="1">
            <a:prstTxWarp prst="textNoShape">
              <a:avLst/>
            </a:prstTxWarp>
            <a:spAutoFit/>
          </a:bodyPr>
          <a:lstStyle/>
          <a:p>
            <a:pPr algn="ctr" defTabSz="932449">
              <a:spcBef>
                <a:spcPts val="600"/>
              </a:spcBef>
            </a:pPr>
            <a:r>
              <a:rPr lang="en-US" sz="1600">
                <a:gradFill>
                  <a:gsLst>
                    <a:gs pos="1399">
                      <a:srgbClr val="FFFFFF"/>
                    </a:gs>
                    <a:gs pos="17000">
                      <a:srgbClr val="FFFFFF"/>
                    </a:gs>
                  </a:gsLst>
                  <a:path path="circle">
                    <a:fillToRect l="100000" t="100000"/>
                  </a:path>
                </a:gradFill>
                <a:latin typeface="+mj-lt"/>
                <a:cs typeface="Segoe UI" panose="020B0502040204020203" pitchFamily="34" charset="0"/>
              </a:rPr>
              <a:t>Microsoft 365</a:t>
            </a:r>
          </a:p>
        </p:txBody>
      </p:sp>
      <p:sp>
        <p:nvSpPr>
          <p:cNvPr id="41" name="Rectangle: Rounded Corners 15">
            <a:extLst>
              <a:ext uri="{FF2B5EF4-FFF2-40B4-BE49-F238E27FC236}">
                <a16:creationId xmlns:a16="http://schemas.microsoft.com/office/drawing/2014/main" id="{9F880A08-0BBD-7BCF-558E-092E07833CB9}"/>
              </a:ext>
              <a:ext uri="{C183D7F6-B498-43B3-948B-1728B52AA6E4}">
                <adec:decorative xmlns:adec="http://schemas.microsoft.com/office/drawing/2017/decorative" val="0"/>
              </a:ext>
            </a:extLst>
          </p:cNvPr>
          <p:cNvSpPr/>
          <p:nvPr/>
        </p:nvSpPr>
        <p:spPr>
          <a:xfrm>
            <a:off x="5998773" y="4976276"/>
            <a:ext cx="5610615" cy="437120"/>
          </a:xfrm>
          <a:prstGeom prst="roundRect">
            <a:avLst>
              <a:gd name="adj" fmla="val 50000"/>
            </a:avLst>
          </a:prstGeom>
          <a:gradFill flip="none" rotWithShape="1">
            <a:gsLst>
              <a:gs pos="0">
                <a:srgbClr val="0078D4"/>
              </a:gs>
              <a:gs pos="8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t" anchorCtr="0" forceAA="0" compatLnSpc="1">
            <a:prstTxWarp prst="textNoShape">
              <a:avLst/>
            </a:prstTxWarp>
            <a:spAutoFit/>
          </a:bodyPr>
          <a:lstStyle/>
          <a:p>
            <a:pPr algn="ctr" defTabSz="932449">
              <a:spcBef>
                <a:spcPts val="600"/>
              </a:spcBef>
            </a:pPr>
            <a:r>
              <a:rPr lang="en-US" sz="1600">
                <a:gradFill>
                  <a:gsLst>
                    <a:gs pos="1399">
                      <a:srgbClr val="FFFFFF"/>
                    </a:gs>
                    <a:gs pos="17000">
                      <a:srgbClr val="FFFFFF"/>
                    </a:gs>
                  </a:gsLst>
                  <a:path path="circle">
                    <a:fillToRect l="100000" t="100000"/>
                  </a:path>
                </a:gradFill>
                <a:latin typeface="+mj-lt"/>
                <a:cs typeface="Segoe UI" panose="020B0502040204020203" pitchFamily="34" charset="0"/>
              </a:rPr>
              <a:t>Here’s the new task for Babak, everything look good</a:t>
            </a:r>
          </a:p>
        </p:txBody>
      </p:sp>
      <p:pic>
        <p:nvPicPr>
          <p:cNvPr id="3" name="Picture 2">
            <a:extLst>
              <a:ext uri="{FF2B5EF4-FFF2-40B4-BE49-F238E27FC236}">
                <a16:creationId xmlns:a16="http://schemas.microsoft.com/office/drawing/2014/main" id="{0F43E7A7-71E2-2FA2-19DF-0BC996F936A9}"/>
              </a:ext>
            </a:extLst>
          </p:cNvPr>
          <p:cNvPicPr>
            <a:picLocks noChangeAspect="1"/>
          </p:cNvPicPr>
          <p:nvPr/>
        </p:nvPicPr>
        <p:blipFill>
          <a:blip r:embed="rId3" cstate="screen">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tretch>
            <a:fillRect/>
          </a:stretch>
        </p:blipFill>
        <p:spPr>
          <a:xfrm rot="7276690">
            <a:off x="4050098" y="2482644"/>
            <a:ext cx="425642" cy="452728"/>
          </a:xfrm>
          <a:prstGeom prst="rect">
            <a:avLst/>
          </a:prstGeom>
        </p:spPr>
      </p:pic>
    </p:spTree>
    <p:extLst>
      <p:ext uri="{BB962C8B-B14F-4D97-AF65-F5344CB8AC3E}">
        <p14:creationId xmlns:p14="http://schemas.microsoft.com/office/powerpoint/2010/main" val="3270324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42" presetClass="path" presetSubtype="0" decel="50000" fill="hold" grpId="1" nodeType="withEffect">
                                  <p:stCondLst>
                                    <p:cond delay="200"/>
                                  </p:stCondLst>
                                  <p:childTnLst>
                                    <p:animMotion origin="layout" path="M -0.02786 0.00023 L -1.66667E-6 1.48148E-6 " pathEditMode="relative" rAng="0" ptsTypes="AA">
                                      <p:cBhvr>
                                        <p:cTn id="9" dur="700" fill="hold"/>
                                        <p:tgtEl>
                                          <p:spTgt spid="20"/>
                                        </p:tgtEl>
                                        <p:attrNameLst>
                                          <p:attrName>ppt_x</p:attrName>
                                          <p:attrName>ppt_y</p:attrName>
                                        </p:attrNameLst>
                                      </p:cBhvr>
                                      <p:rCtr x="1393" y="-23"/>
                                    </p:animMotion>
                                  </p:childTnLst>
                                </p:cTn>
                              </p:par>
                              <p:par>
                                <p:cTn id="10" presetID="10" presetClass="entr" presetSubtype="0" fill="hold" grpId="0" nodeType="withEffect">
                                  <p:stCondLst>
                                    <p:cond delay="3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par>
                                <p:cTn id="13" presetID="42" presetClass="path" presetSubtype="0" decel="50000" fill="hold" grpId="1" nodeType="withEffect">
                                  <p:stCondLst>
                                    <p:cond delay="300"/>
                                  </p:stCondLst>
                                  <p:childTnLst>
                                    <p:animMotion origin="layout" path="M -0.02786 0.00023 L -1.66667E-6 -2.22222E-6 " pathEditMode="relative" rAng="0" ptsTypes="AA">
                                      <p:cBhvr>
                                        <p:cTn id="14" dur="700" fill="hold"/>
                                        <p:tgtEl>
                                          <p:spTgt spid="23"/>
                                        </p:tgtEl>
                                        <p:attrNameLst>
                                          <p:attrName>ppt_x</p:attrName>
                                          <p:attrName>ppt_y</p:attrName>
                                        </p:attrNameLst>
                                      </p:cBhvr>
                                      <p:rCtr x="1393" y="-23"/>
                                    </p:animMotion>
                                  </p:childTnLst>
                                </p:cTn>
                              </p:par>
                              <p:par>
                                <p:cTn id="15" presetID="10" presetClass="entr" presetSubtype="0" fill="hold" grpId="0" nodeType="withEffect">
                                  <p:stCondLst>
                                    <p:cond delay="40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par>
                                <p:cTn id="18" presetID="42" presetClass="path" presetSubtype="0" decel="50000" fill="hold" grpId="1" nodeType="withEffect">
                                  <p:stCondLst>
                                    <p:cond delay="400"/>
                                  </p:stCondLst>
                                  <p:childTnLst>
                                    <p:animMotion origin="layout" path="M -0.02787 0.00023 L 4.79167E-6 -3.7037E-7 " pathEditMode="relative" rAng="0" ptsTypes="AA">
                                      <p:cBhvr>
                                        <p:cTn id="19" dur="700" fill="hold"/>
                                        <p:tgtEl>
                                          <p:spTgt spid="25"/>
                                        </p:tgtEl>
                                        <p:attrNameLst>
                                          <p:attrName>ppt_x</p:attrName>
                                          <p:attrName>ppt_y</p:attrName>
                                        </p:attrNameLst>
                                      </p:cBhvr>
                                      <p:rCtr x="1393" y="-23"/>
                                    </p:animMotion>
                                  </p:childTnLst>
                                </p:cTn>
                              </p:par>
                              <p:par>
                                <p:cTn id="20" presetID="10" presetClass="entr" presetSubtype="0" fill="hold" grpId="0" nodeType="withEffect">
                                  <p:stCondLst>
                                    <p:cond delay="50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42" presetClass="path" presetSubtype="0" decel="50000" fill="hold" grpId="1" nodeType="withEffect">
                                  <p:stCondLst>
                                    <p:cond delay="500"/>
                                  </p:stCondLst>
                                  <p:childTnLst>
                                    <p:animMotion origin="layout" path="M -0.02786 0.00023 L -1.66667E-6 -1.85185E-6 " pathEditMode="relative" rAng="0" ptsTypes="AA">
                                      <p:cBhvr>
                                        <p:cTn id="24" dur="700" fill="hold"/>
                                        <p:tgtEl>
                                          <p:spTgt spid="31"/>
                                        </p:tgtEl>
                                        <p:attrNameLst>
                                          <p:attrName>ppt_x</p:attrName>
                                          <p:attrName>ppt_y</p:attrName>
                                        </p:attrNameLst>
                                      </p:cBhvr>
                                      <p:rCtr x="1393" y="-23"/>
                                    </p:animMotion>
                                  </p:childTnLst>
                                </p:cTn>
                              </p:par>
                              <p:par>
                                <p:cTn id="25" presetID="53" presetClass="entr" presetSubtype="16" accel="50000" decel="50000" fill="hold" grpId="0" nodeType="withEffect">
                                  <p:stCondLst>
                                    <p:cond delay="500"/>
                                  </p:stCondLst>
                                  <p:childTnLst>
                                    <p:set>
                                      <p:cBhvr>
                                        <p:cTn id="26" dur="1" fill="hold">
                                          <p:stCondLst>
                                            <p:cond delay="0"/>
                                          </p:stCondLst>
                                        </p:cTn>
                                        <p:tgtEl>
                                          <p:spTgt spid="26"/>
                                        </p:tgtEl>
                                        <p:attrNameLst>
                                          <p:attrName>style.visibility</p:attrName>
                                        </p:attrNameLst>
                                      </p:cBhvr>
                                      <p:to>
                                        <p:strVal val="visible"/>
                                      </p:to>
                                    </p:set>
                                    <p:anim calcmode="lin" valueType="num">
                                      <p:cBhvr>
                                        <p:cTn id="27" dur="500" fill="hold"/>
                                        <p:tgtEl>
                                          <p:spTgt spid="26"/>
                                        </p:tgtEl>
                                        <p:attrNameLst>
                                          <p:attrName>ppt_w</p:attrName>
                                        </p:attrNameLst>
                                      </p:cBhvr>
                                      <p:tavLst>
                                        <p:tav tm="0">
                                          <p:val>
                                            <p:fltVal val="0"/>
                                          </p:val>
                                        </p:tav>
                                        <p:tav tm="100000">
                                          <p:val>
                                            <p:strVal val="#ppt_w"/>
                                          </p:val>
                                        </p:tav>
                                      </p:tavLst>
                                    </p:anim>
                                    <p:anim calcmode="lin" valueType="num">
                                      <p:cBhvr>
                                        <p:cTn id="28" dur="500" fill="hold"/>
                                        <p:tgtEl>
                                          <p:spTgt spid="26"/>
                                        </p:tgtEl>
                                        <p:attrNameLst>
                                          <p:attrName>ppt_h</p:attrName>
                                        </p:attrNameLst>
                                      </p:cBhvr>
                                      <p:tavLst>
                                        <p:tav tm="0">
                                          <p:val>
                                            <p:fltVal val="0"/>
                                          </p:val>
                                        </p:tav>
                                        <p:tav tm="100000">
                                          <p:val>
                                            <p:strVal val="#ppt_h"/>
                                          </p:val>
                                        </p:tav>
                                      </p:tavLst>
                                    </p:anim>
                                    <p:animEffect transition="in" filter="fade">
                                      <p:cBhvr>
                                        <p:cTn id="29" dur="500"/>
                                        <p:tgtEl>
                                          <p:spTgt spid="26"/>
                                        </p:tgtEl>
                                      </p:cBhvr>
                                    </p:animEffect>
                                  </p:childTnLst>
                                </p:cTn>
                              </p:par>
                              <p:par>
                                <p:cTn id="30" presetID="6" presetClass="emph" presetSubtype="0" decel="100000" autoRev="1" fill="hold" grpId="1" nodeType="withEffect">
                                  <p:stCondLst>
                                    <p:cond delay="500"/>
                                  </p:stCondLst>
                                  <p:childTnLst>
                                    <p:animScale>
                                      <p:cBhvr>
                                        <p:cTn id="31" dur="300" fill="hold"/>
                                        <p:tgtEl>
                                          <p:spTgt spid="26"/>
                                        </p:tgtEl>
                                      </p:cBhvr>
                                      <p:by x="120000" y="120000"/>
                                    </p:animScale>
                                  </p:childTnLst>
                                </p:cTn>
                              </p:par>
                              <p:par>
                                <p:cTn id="32" presetID="10" presetClass="entr" presetSubtype="0" fill="hold" grpId="0" nodeType="withEffect">
                                  <p:stCondLst>
                                    <p:cond delay="40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par>
                                <p:cTn id="35" presetID="42" presetClass="path" presetSubtype="0" decel="100000" fill="hold" grpId="1" nodeType="withEffect">
                                  <p:stCondLst>
                                    <p:cond delay="400"/>
                                  </p:stCondLst>
                                  <p:childTnLst>
                                    <p:animMotion origin="layout" path="M 4.58333E-6 -2.59259E-6 L 4.58333E-6 0.03542 " pathEditMode="relative" rAng="0" ptsTypes="AA">
                                      <p:cBhvr>
                                        <p:cTn id="36" dur="700" spd="-100000" fill="hold"/>
                                        <p:tgtEl>
                                          <p:spTgt spid="24"/>
                                        </p:tgtEl>
                                        <p:attrNameLst>
                                          <p:attrName>ppt_x</p:attrName>
                                          <p:attrName>ppt_y</p:attrName>
                                        </p:attrNameLst>
                                      </p:cBhvr>
                                      <p:rCtr x="0" y="1759"/>
                                    </p:animMotion>
                                  </p:childTnLst>
                                </p:cTn>
                              </p:par>
                              <p:par>
                                <p:cTn id="37" presetID="10" presetClass="entr" presetSubtype="0" fill="hold" grpId="0" nodeType="withEffect">
                                  <p:stCondLst>
                                    <p:cond delay="600"/>
                                  </p:stCondLst>
                                  <p:childTnLst>
                                    <p:set>
                                      <p:cBhvr>
                                        <p:cTn id="38" dur="1" fill="hold">
                                          <p:stCondLst>
                                            <p:cond delay="0"/>
                                          </p:stCondLst>
                                        </p:cTn>
                                        <p:tgtEl>
                                          <p:spTgt spid="33"/>
                                        </p:tgtEl>
                                        <p:attrNameLst>
                                          <p:attrName>style.visibility</p:attrName>
                                        </p:attrNameLst>
                                      </p:cBhvr>
                                      <p:to>
                                        <p:strVal val="visible"/>
                                      </p:to>
                                    </p:set>
                                    <p:animEffect transition="in" filter="fade">
                                      <p:cBhvr>
                                        <p:cTn id="39" dur="500"/>
                                        <p:tgtEl>
                                          <p:spTgt spid="33"/>
                                        </p:tgtEl>
                                      </p:cBhvr>
                                    </p:animEffect>
                                  </p:childTnLst>
                                </p:cTn>
                              </p:par>
                              <p:par>
                                <p:cTn id="40" presetID="42" presetClass="path" presetSubtype="0" decel="100000" fill="hold" grpId="1" nodeType="withEffect">
                                  <p:stCondLst>
                                    <p:cond delay="600"/>
                                  </p:stCondLst>
                                  <p:childTnLst>
                                    <p:animMotion origin="layout" path="M -4.58333E-6 -3.7037E-6 L -4.58333E-6 0.03542 " pathEditMode="relative" rAng="0" ptsTypes="AA">
                                      <p:cBhvr>
                                        <p:cTn id="41" dur="700" spd="-100000" fill="hold"/>
                                        <p:tgtEl>
                                          <p:spTgt spid="33"/>
                                        </p:tgtEl>
                                        <p:attrNameLst>
                                          <p:attrName>ppt_x</p:attrName>
                                          <p:attrName>ppt_y</p:attrName>
                                        </p:attrNameLst>
                                      </p:cBhvr>
                                      <p:rCtr x="0" y="1759"/>
                                    </p:animMotion>
                                  </p:childTnLst>
                                </p:cTn>
                              </p:par>
                              <p:par>
                                <p:cTn id="42" presetID="22" presetClass="entr" presetSubtype="1" fill="hold" nodeType="withEffect">
                                  <p:stCondLst>
                                    <p:cond delay="600"/>
                                  </p:stCondLst>
                                  <p:childTnLst>
                                    <p:set>
                                      <p:cBhvr>
                                        <p:cTn id="43" dur="1" fill="hold">
                                          <p:stCondLst>
                                            <p:cond delay="0"/>
                                          </p:stCondLst>
                                        </p:cTn>
                                        <p:tgtEl>
                                          <p:spTgt spid="34"/>
                                        </p:tgtEl>
                                        <p:attrNameLst>
                                          <p:attrName>style.visibility</p:attrName>
                                        </p:attrNameLst>
                                      </p:cBhvr>
                                      <p:to>
                                        <p:strVal val="visible"/>
                                      </p:to>
                                    </p:set>
                                    <p:animEffect transition="in" filter="wipe(up)">
                                      <p:cBhvr>
                                        <p:cTn id="44" dur="500"/>
                                        <p:tgtEl>
                                          <p:spTgt spid="34"/>
                                        </p:tgtEl>
                                      </p:cBhvr>
                                    </p:animEffect>
                                  </p:childTnLst>
                                </p:cTn>
                              </p:par>
                              <p:par>
                                <p:cTn id="45" presetID="42" presetClass="path" presetSubtype="0" decel="100000" fill="hold" nodeType="withEffect">
                                  <p:stCondLst>
                                    <p:cond delay="600"/>
                                  </p:stCondLst>
                                  <p:childTnLst>
                                    <p:animMotion origin="layout" path="M -1.45833E-6 4.07407E-6 L -1.45833E-6 0.03541 " pathEditMode="relative" rAng="0" ptsTypes="AA">
                                      <p:cBhvr>
                                        <p:cTn id="46" dur="700" spd="-100000" fill="hold"/>
                                        <p:tgtEl>
                                          <p:spTgt spid="34"/>
                                        </p:tgtEl>
                                        <p:attrNameLst>
                                          <p:attrName>ppt_x</p:attrName>
                                          <p:attrName>ppt_y</p:attrName>
                                        </p:attrNameLst>
                                      </p:cBhvr>
                                      <p:rCtr x="0" y="1759"/>
                                    </p:animMotion>
                                  </p:childTnLst>
                                </p:cTn>
                              </p:par>
                              <p:par>
                                <p:cTn id="47" presetID="22" presetClass="entr" presetSubtype="1" fill="hold" nodeType="withEffect">
                                  <p:stCondLst>
                                    <p:cond delay="600"/>
                                  </p:stCondLst>
                                  <p:childTnLst>
                                    <p:set>
                                      <p:cBhvr>
                                        <p:cTn id="48" dur="1" fill="hold">
                                          <p:stCondLst>
                                            <p:cond delay="0"/>
                                          </p:stCondLst>
                                        </p:cTn>
                                        <p:tgtEl>
                                          <p:spTgt spid="40"/>
                                        </p:tgtEl>
                                        <p:attrNameLst>
                                          <p:attrName>style.visibility</p:attrName>
                                        </p:attrNameLst>
                                      </p:cBhvr>
                                      <p:to>
                                        <p:strVal val="visible"/>
                                      </p:to>
                                    </p:set>
                                    <p:animEffect transition="in" filter="wipe(up)">
                                      <p:cBhvr>
                                        <p:cTn id="49" dur="500"/>
                                        <p:tgtEl>
                                          <p:spTgt spid="40"/>
                                        </p:tgtEl>
                                      </p:cBhvr>
                                    </p:animEffect>
                                  </p:childTnLst>
                                </p:cTn>
                              </p:par>
                              <p:par>
                                <p:cTn id="50" presetID="42" presetClass="path" presetSubtype="0" decel="100000" fill="hold" nodeType="withEffect">
                                  <p:stCondLst>
                                    <p:cond delay="600"/>
                                  </p:stCondLst>
                                  <p:childTnLst>
                                    <p:animMotion origin="layout" path="M -1.45833E-6 -3.7037E-7 L -1.45833E-6 0.03542 " pathEditMode="relative" rAng="0" ptsTypes="AA">
                                      <p:cBhvr>
                                        <p:cTn id="51" dur="700" spd="-100000" fill="hold"/>
                                        <p:tgtEl>
                                          <p:spTgt spid="40"/>
                                        </p:tgtEl>
                                        <p:attrNameLst>
                                          <p:attrName>ppt_x</p:attrName>
                                          <p:attrName>ppt_y</p:attrName>
                                        </p:attrNameLst>
                                      </p:cBhvr>
                                      <p:rCtr x="0" y="1759"/>
                                    </p:animMotion>
                                  </p:childTnLst>
                                </p:cTn>
                              </p:par>
                              <p:par>
                                <p:cTn id="52" presetID="10" presetClass="entr" presetSubtype="0" fill="hold" grpId="0" nodeType="withEffect">
                                  <p:stCondLst>
                                    <p:cond delay="600"/>
                                  </p:stCondLst>
                                  <p:childTnLst>
                                    <p:set>
                                      <p:cBhvr>
                                        <p:cTn id="53" dur="1" fill="hold">
                                          <p:stCondLst>
                                            <p:cond delay="0"/>
                                          </p:stCondLst>
                                        </p:cTn>
                                        <p:tgtEl>
                                          <p:spTgt spid="37"/>
                                        </p:tgtEl>
                                        <p:attrNameLst>
                                          <p:attrName>style.visibility</p:attrName>
                                        </p:attrNameLst>
                                      </p:cBhvr>
                                      <p:to>
                                        <p:strVal val="visible"/>
                                      </p:to>
                                    </p:set>
                                    <p:animEffect transition="in" filter="fade">
                                      <p:cBhvr>
                                        <p:cTn id="54" dur="500"/>
                                        <p:tgtEl>
                                          <p:spTgt spid="37"/>
                                        </p:tgtEl>
                                      </p:cBhvr>
                                    </p:animEffect>
                                  </p:childTnLst>
                                </p:cTn>
                              </p:par>
                              <p:par>
                                <p:cTn id="55" presetID="42" presetClass="path" presetSubtype="0" decel="100000" fill="hold" grpId="1" nodeType="withEffect">
                                  <p:stCondLst>
                                    <p:cond delay="600"/>
                                  </p:stCondLst>
                                  <p:childTnLst>
                                    <p:animMotion origin="layout" path="M 1.66667E-6 2.96296E-6 L 1.66667E-6 0.03541 " pathEditMode="relative" rAng="0" ptsTypes="AA">
                                      <p:cBhvr>
                                        <p:cTn id="56" dur="700" spd="-100000" fill="hold"/>
                                        <p:tgtEl>
                                          <p:spTgt spid="37"/>
                                        </p:tgtEl>
                                        <p:attrNameLst>
                                          <p:attrName>ppt_x</p:attrName>
                                          <p:attrName>ppt_y</p:attrName>
                                        </p:attrNameLst>
                                      </p:cBhvr>
                                      <p:rCtr x="0" y="1759"/>
                                    </p:animMotion>
                                  </p:childTnLst>
                                </p:cTn>
                              </p:par>
                              <p:par>
                                <p:cTn id="57" presetID="10" presetClass="entr" presetSubtype="0" fill="hold" grpId="0" nodeType="withEffect">
                                  <p:stCondLst>
                                    <p:cond delay="60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500"/>
                                        <p:tgtEl>
                                          <p:spTgt spid="39"/>
                                        </p:tgtEl>
                                      </p:cBhvr>
                                    </p:animEffect>
                                  </p:childTnLst>
                                </p:cTn>
                              </p:par>
                              <p:par>
                                <p:cTn id="60" presetID="42" presetClass="path" presetSubtype="0" decel="100000" fill="hold" grpId="1" nodeType="withEffect">
                                  <p:stCondLst>
                                    <p:cond delay="600"/>
                                  </p:stCondLst>
                                  <p:childTnLst>
                                    <p:animMotion origin="layout" path="M 1.66667E-6 -1.11111E-6 L 1.66667E-6 0.03542 " pathEditMode="relative" rAng="0" ptsTypes="AA">
                                      <p:cBhvr>
                                        <p:cTn id="61" dur="700" spd="-100000" fill="hold"/>
                                        <p:tgtEl>
                                          <p:spTgt spid="39"/>
                                        </p:tgtEl>
                                        <p:attrNameLst>
                                          <p:attrName>ppt_x</p:attrName>
                                          <p:attrName>ppt_y</p:attrName>
                                        </p:attrNameLst>
                                      </p:cBhvr>
                                      <p:rCtr x="0" y="1759"/>
                                    </p:animMotion>
                                  </p:childTnLst>
                                </p:cTn>
                              </p:par>
                              <p:par>
                                <p:cTn id="62" presetID="10" presetClass="entr" presetSubtype="0" fill="hold" grpId="0" nodeType="withEffect">
                                  <p:stCondLst>
                                    <p:cond delay="600"/>
                                  </p:stCondLst>
                                  <p:childTnLst>
                                    <p:set>
                                      <p:cBhvr>
                                        <p:cTn id="63" dur="1" fill="hold">
                                          <p:stCondLst>
                                            <p:cond delay="0"/>
                                          </p:stCondLst>
                                        </p:cTn>
                                        <p:tgtEl>
                                          <p:spTgt spid="41"/>
                                        </p:tgtEl>
                                        <p:attrNameLst>
                                          <p:attrName>style.visibility</p:attrName>
                                        </p:attrNameLst>
                                      </p:cBhvr>
                                      <p:to>
                                        <p:strVal val="visible"/>
                                      </p:to>
                                    </p:set>
                                    <p:animEffect transition="in" filter="fade">
                                      <p:cBhvr>
                                        <p:cTn id="64" dur="500"/>
                                        <p:tgtEl>
                                          <p:spTgt spid="41"/>
                                        </p:tgtEl>
                                      </p:cBhvr>
                                    </p:animEffect>
                                  </p:childTnLst>
                                </p:cTn>
                              </p:par>
                              <p:par>
                                <p:cTn id="65" presetID="42" presetClass="path" presetSubtype="0" decel="100000" fill="hold" grpId="1" nodeType="withEffect">
                                  <p:stCondLst>
                                    <p:cond delay="600"/>
                                  </p:stCondLst>
                                  <p:childTnLst>
                                    <p:animMotion origin="layout" path="M -4.58333E-6 2.59259E-6 L -4.58333E-6 0.03541 " pathEditMode="relative" rAng="0" ptsTypes="AA">
                                      <p:cBhvr>
                                        <p:cTn id="66" dur="700" spd="-100000" fill="hold"/>
                                        <p:tgtEl>
                                          <p:spTgt spid="41"/>
                                        </p:tgtEl>
                                        <p:attrNameLst>
                                          <p:attrName>ppt_x</p:attrName>
                                          <p:attrName>ppt_y</p:attrName>
                                        </p:attrNameLst>
                                      </p:cBhvr>
                                      <p:rCtr x="0" y="1759"/>
                                    </p:animMotion>
                                  </p:childTnLst>
                                </p:cTn>
                              </p:par>
                              <p:par>
                                <p:cTn id="67" presetID="10" presetClass="entr" presetSubtype="0" fill="hold" grpId="0" nodeType="withEffect">
                                  <p:stCondLst>
                                    <p:cond delay="600"/>
                                  </p:stCondLst>
                                  <p:childTnLst>
                                    <p:set>
                                      <p:cBhvr>
                                        <p:cTn id="68" dur="1" fill="hold">
                                          <p:stCondLst>
                                            <p:cond delay="0"/>
                                          </p:stCondLst>
                                        </p:cTn>
                                        <p:tgtEl>
                                          <p:spTgt spid="35"/>
                                        </p:tgtEl>
                                        <p:attrNameLst>
                                          <p:attrName>style.visibility</p:attrName>
                                        </p:attrNameLst>
                                      </p:cBhvr>
                                      <p:to>
                                        <p:strVal val="visible"/>
                                      </p:to>
                                    </p:set>
                                    <p:animEffect transition="in" filter="fade">
                                      <p:cBhvr>
                                        <p:cTn id="69" dur="500"/>
                                        <p:tgtEl>
                                          <p:spTgt spid="35"/>
                                        </p:tgtEl>
                                      </p:cBhvr>
                                    </p:animEffect>
                                  </p:childTnLst>
                                </p:cTn>
                              </p:par>
                              <p:par>
                                <p:cTn id="70" presetID="42" presetClass="path" presetSubtype="0" decel="100000" fill="hold" grpId="1" nodeType="withEffect">
                                  <p:stCondLst>
                                    <p:cond delay="600"/>
                                  </p:stCondLst>
                                  <p:childTnLst>
                                    <p:animMotion origin="layout" path="M -1.25E-6 -3.33333E-6 L -1.25E-6 0.03542 " pathEditMode="relative" rAng="0" ptsTypes="AA">
                                      <p:cBhvr>
                                        <p:cTn id="71" dur="700" spd="-100000" fill="hold"/>
                                        <p:tgtEl>
                                          <p:spTgt spid="35"/>
                                        </p:tgtEl>
                                        <p:attrNameLst>
                                          <p:attrName>ppt_x</p:attrName>
                                          <p:attrName>ppt_y</p:attrName>
                                        </p:attrNameLst>
                                      </p:cBhvr>
                                      <p:rCtr x="0" y="1759"/>
                                    </p:animMotion>
                                  </p:childTnLst>
                                </p:cTn>
                              </p:par>
                              <p:par>
                                <p:cTn id="72" presetID="22" presetClass="entr" presetSubtype="8" fill="hold" nodeType="withEffect">
                                  <p:stCondLst>
                                    <p:cond delay="600"/>
                                  </p:stCondLst>
                                  <p:childTnLst>
                                    <p:set>
                                      <p:cBhvr>
                                        <p:cTn id="73" dur="1" fill="hold">
                                          <p:stCondLst>
                                            <p:cond delay="0"/>
                                          </p:stCondLst>
                                        </p:cTn>
                                        <p:tgtEl>
                                          <p:spTgt spid="36"/>
                                        </p:tgtEl>
                                        <p:attrNameLst>
                                          <p:attrName>style.visibility</p:attrName>
                                        </p:attrNameLst>
                                      </p:cBhvr>
                                      <p:to>
                                        <p:strVal val="visible"/>
                                      </p:to>
                                    </p:set>
                                    <p:animEffect transition="in" filter="wipe(left)">
                                      <p:cBhvr>
                                        <p:cTn id="74" dur="500"/>
                                        <p:tgtEl>
                                          <p:spTgt spid="36"/>
                                        </p:tgtEl>
                                      </p:cBhvr>
                                    </p:animEffect>
                                  </p:childTnLst>
                                </p:cTn>
                              </p:par>
                              <p:par>
                                <p:cTn id="75" presetID="42" presetClass="path" presetSubtype="0" decel="100000" fill="hold" nodeType="withEffect">
                                  <p:stCondLst>
                                    <p:cond delay="600"/>
                                  </p:stCondLst>
                                  <p:childTnLst>
                                    <p:animMotion origin="layout" path="M -2.08333E-6 2.96296E-6 L -2.08333E-6 0.03541 " pathEditMode="relative" rAng="0" ptsTypes="AA">
                                      <p:cBhvr>
                                        <p:cTn id="76" dur="700" spd="-100000" fill="hold"/>
                                        <p:tgtEl>
                                          <p:spTgt spid="36"/>
                                        </p:tgtEl>
                                        <p:attrNameLst>
                                          <p:attrName>ppt_x</p:attrName>
                                          <p:attrName>ppt_y</p:attrName>
                                        </p:attrNameLst>
                                      </p:cBhvr>
                                      <p:rCtr x="0" y="1759"/>
                                    </p:animMotion>
                                  </p:childTnLst>
                                </p:cTn>
                              </p:par>
                              <p:par>
                                <p:cTn id="77" presetID="22" presetClass="entr" presetSubtype="8" fill="hold" nodeType="withEffect">
                                  <p:stCondLst>
                                    <p:cond delay="600"/>
                                  </p:stCondLst>
                                  <p:childTnLst>
                                    <p:set>
                                      <p:cBhvr>
                                        <p:cTn id="78" dur="1" fill="hold">
                                          <p:stCondLst>
                                            <p:cond delay="0"/>
                                          </p:stCondLst>
                                        </p:cTn>
                                        <p:tgtEl>
                                          <p:spTgt spid="38"/>
                                        </p:tgtEl>
                                        <p:attrNameLst>
                                          <p:attrName>style.visibility</p:attrName>
                                        </p:attrNameLst>
                                      </p:cBhvr>
                                      <p:to>
                                        <p:strVal val="visible"/>
                                      </p:to>
                                    </p:set>
                                    <p:animEffect transition="in" filter="wipe(left)">
                                      <p:cBhvr>
                                        <p:cTn id="79" dur="500"/>
                                        <p:tgtEl>
                                          <p:spTgt spid="38"/>
                                        </p:tgtEl>
                                      </p:cBhvr>
                                    </p:animEffect>
                                  </p:childTnLst>
                                </p:cTn>
                              </p:par>
                              <p:par>
                                <p:cTn id="80" presetID="42" presetClass="path" presetSubtype="0" decel="100000" fill="hold" nodeType="withEffect">
                                  <p:stCondLst>
                                    <p:cond delay="600"/>
                                  </p:stCondLst>
                                  <p:childTnLst>
                                    <p:animMotion origin="layout" path="M -2.08333E-6 -1.11111E-6 L -2.08333E-6 0.03542 " pathEditMode="relative" rAng="0" ptsTypes="AA">
                                      <p:cBhvr>
                                        <p:cTn id="81" dur="700" spd="-100000" fill="hold"/>
                                        <p:tgtEl>
                                          <p:spTgt spid="38"/>
                                        </p:tgtEl>
                                        <p:attrNameLst>
                                          <p:attrName>ppt_x</p:attrName>
                                          <p:attrName>ppt_y</p:attrName>
                                        </p:attrNameLst>
                                      </p:cBhvr>
                                      <p:rCtr x="0" y="1759"/>
                                    </p:animMotion>
                                  </p:childTnLst>
                                </p:cTn>
                              </p:par>
                              <p:par>
                                <p:cTn id="82" presetID="10" presetClass="entr" presetSubtype="0" fill="hold" grpId="0" nodeType="withEffect">
                                  <p:stCondLst>
                                    <p:cond delay="100"/>
                                  </p:stCondLst>
                                  <p:childTnLst>
                                    <p:set>
                                      <p:cBhvr>
                                        <p:cTn id="83" dur="1" fill="hold">
                                          <p:stCondLst>
                                            <p:cond delay="0"/>
                                          </p:stCondLst>
                                        </p:cTn>
                                        <p:tgtEl>
                                          <p:spTgt spid="11"/>
                                        </p:tgtEl>
                                        <p:attrNameLst>
                                          <p:attrName>style.visibility</p:attrName>
                                        </p:attrNameLst>
                                      </p:cBhvr>
                                      <p:to>
                                        <p:strVal val="visible"/>
                                      </p:to>
                                    </p:set>
                                    <p:animEffect transition="in" filter="fade">
                                      <p:cBhvr>
                                        <p:cTn id="84" dur="500"/>
                                        <p:tgtEl>
                                          <p:spTgt spid="11"/>
                                        </p:tgtEl>
                                      </p:cBhvr>
                                    </p:animEffect>
                                  </p:childTnLst>
                                </p:cTn>
                              </p:par>
                              <p:par>
                                <p:cTn id="85" presetID="42" presetClass="path" presetSubtype="0" decel="100000" fill="hold" grpId="1" nodeType="withEffect">
                                  <p:stCondLst>
                                    <p:cond delay="100"/>
                                  </p:stCondLst>
                                  <p:childTnLst>
                                    <p:animMotion origin="layout" path="M 1.25E-6 1.85185E-6 L 1.25E-6 0.03541 " pathEditMode="relative" rAng="0" ptsTypes="AA">
                                      <p:cBhvr>
                                        <p:cTn id="86" dur="700" spd="-100000" fill="hold"/>
                                        <p:tgtEl>
                                          <p:spTgt spid="11"/>
                                        </p:tgtEl>
                                        <p:attrNameLst>
                                          <p:attrName>ppt_x</p:attrName>
                                          <p:attrName>ppt_y</p:attrName>
                                        </p:attrNameLst>
                                      </p:cBhvr>
                                      <p:rCtr x="0" y="1759"/>
                                    </p:animMotion>
                                  </p:childTnLst>
                                </p:cTn>
                              </p:par>
                              <p:par>
                                <p:cTn id="87" presetID="53" presetClass="entr" presetSubtype="16" accel="50000" decel="50000" fill="hold" grpId="0" nodeType="withEffect">
                                  <p:stCondLst>
                                    <p:cond delay="300"/>
                                  </p:stCondLst>
                                  <p:childTnLst>
                                    <p:set>
                                      <p:cBhvr>
                                        <p:cTn id="88" dur="1" fill="hold">
                                          <p:stCondLst>
                                            <p:cond delay="0"/>
                                          </p:stCondLst>
                                        </p:cTn>
                                        <p:tgtEl>
                                          <p:spTgt spid="22"/>
                                        </p:tgtEl>
                                        <p:attrNameLst>
                                          <p:attrName>style.visibility</p:attrName>
                                        </p:attrNameLst>
                                      </p:cBhvr>
                                      <p:to>
                                        <p:strVal val="visible"/>
                                      </p:to>
                                    </p:set>
                                    <p:anim calcmode="lin" valueType="num">
                                      <p:cBhvr>
                                        <p:cTn id="89" dur="500" fill="hold"/>
                                        <p:tgtEl>
                                          <p:spTgt spid="22"/>
                                        </p:tgtEl>
                                        <p:attrNameLst>
                                          <p:attrName>ppt_w</p:attrName>
                                        </p:attrNameLst>
                                      </p:cBhvr>
                                      <p:tavLst>
                                        <p:tav tm="0">
                                          <p:val>
                                            <p:fltVal val="0"/>
                                          </p:val>
                                        </p:tav>
                                        <p:tav tm="100000">
                                          <p:val>
                                            <p:strVal val="#ppt_w"/>
                                          </p:val>
                                        </p:tav>
                                      </p:tavLst>
                                    </p:anim>
                                    <p:anim calcmode="lin" valueType="num">
                                      <p:cBhvr>
                                        <p:cTn id="90" dur="500" fill="hold"/>
                                        <p:tgtEl>
                                          <p:spTgt spid="22"/>
                                        </p:tgtEl>
                                        <p:attrNameLst>
                                          <p:attrName>ppt_h</p:attrName>
                                        </p:attrNameLst>
                                      </p:cBhvr>
                                      <p:tavLst>
                                        <p:tav tm="0">
                                          <p:val>
                                            <p:fltVal val="0"/>
                                          </p:val>
                                        </p:tav>
                                        <p:tav tm="100000">
                                          <p:val>
                                            <p:strVal val="#ppt_h"/>
                                          </p:val>
                                        </p:tav>
                                      </p:tavLst>
                                    </p:anim>
                                    <p:animEffect transition="in" filter="fade">
                                      <p:cBhvr>
                                        <p:cTn id="91" dur="500"/>
                                        <p:tgtEl>
                                          <p:spTgt spid="22"/>
                                        </p:tgtEl>
                                      </p:cBhvr>
                                    </p:animEffect>
                                  </p:childTnLst>
                                </p:cTn>
                              </p:par>
                              <p:par>
                                <p:cTn id="92" presetID="6" presetClass="emph" presetSubtype="0" decel="100000" autoRev="1" fill="hold" grpId="1" nodeType="withEffect">
                                  <p:stCondLst>
                                    <p:cond delay="300"/>
                                  </p:stCondLst>
                                  <p:childTnLst>
                                    <p:animScale>
                                      <p:cBhvr>
                                        <p:cTn id="93" dur="300" fill="hold"/>
                                        <p:tgtEl>
                                          <p:spTgt spid="22"/>
                                        </p:tgtEl>
                                      </p:cBhvr>
                                      <p:by x="120000" y="120000"/>
                                    </p:animScale>
                                  </p:childTnLst>
                                </p:cTn>
                              </p:par>
                              <p:par>
                                <p:cTn id="94" presetID="53" presetClass="entr" presetSubtype="16" accel="50000" decel="50000" fill="hold" grpId="0" nodeType="withEffect">
                                  <p:stCondLst>
                                    <p:cond delay="200"/>
                                  </p:stCondLst>
                                  <p:childTnLst>
                                    <p:set>
                                      <p:cBhvr>
                                        <p:cTn id="95" dur="1" fill="hold">
                                          <p:stCondLst>
                                            <p:cond delay="0"/>
                                          </p:stCondLst>
                                        </p:cTn>
                                        <p:tgtEl>
                                          <p:spTgt spid="13"/>
                                        </p:tgtEl>
                                        <p:attrNameLst>
                                          <p:attrName>style.visibility</p:attrName>
                                        </p:attrNameLst>
                                      </p:cBhvr>
                                      <p:to>
                                        <p:strVal val="visible"/>
                                      </p:to>
                                    </p:set>
                                    <p:anim calcmode="lin" valueType="num">
                                      <p:cBhvr>
                                        <p:cTn id="96" dur="500" fill="hold"/>
                                        <p:tgtEl>
                                          <p:spTgt spid="13"/>
                                        </p:tgtEl>
                                        <p:attrNameLst>
                                          <p:attrName>ppt_w</p:attrName>
                                        </p:attrNameLst>
                                      </p:cBhvr>
                                      <p:tavLst>
                                        <p:tav tm="0">
                                          <p:val>
                                            <p:fltVal val="0"/>
                                          </p:val>
                                        </p:tav>
                                        <p:tav tm="100000">
                                          <p:val>
                                            <p:strVal val="#ppt_w"/>
                                          </p:val>
                                        </p:tav>
                                      </p:tavLst>
                                    </p:anim>
                                    <p:anim calcmode="lin" valueType="num">
                                      <p:cBhvr>
                                        <p:cTn id="97" dur="500" fill="hold"/>
                                        <p:tgtEl>
                                          <p:spTgt spid="13"/>
                                        </p:tgtEl>
                                        <p:attrNameLst>
                                          <p:attrName>ppt_h</p:attrName>
                                        </p:attrNameLst>
                                      </p:cBhvr>
                                      <p:tavLst>
                                        <p:tav tm="0">
                                          <p:val>
                                            <p:fltVal val="0"/>
                                          </p:val>
                                        </p:tav>
                                        <p:tav tm="100000">
                                          <p:val>
                                            <p:strVal val="#ppt_h"/>
                                          </p:val>
                                        </p:tav>
                                      </p:tavLst>
                                    </p:anim>
                                    <p:animEffect transition="in" filter="fade">
                                      <p:cBhvr>
                                        <p:cTn id="98" dur="500"/>
                                        <p:tgtEl>
                                          <p:spTgt spid="13"/>
                                        </p:tgtEl>
                                      </p:cBhvr>
                                    </p:animEffect>
                                  </p:childTnLst>
                                </p:cTn>
                              </p:par>
                              <p:par>
                                <p:cTn id="99" presetID="6" presetClass="emph" presetSubtype="0" decel="100000" autoRev="1" fill="hold" grpId="1" nodeType="withEffect">
                                  <p:stCondLst>
                                    <p:cond delay="200"/>
                                  </p:stCondLst>
                                  <p:childTnLst>
                                    <p:animScale>
                                      <p:cBhvr>
                                        <p:cTn id="100" dur="300" fill="hold"/>
                                        <p:tgtEl>
                                          <p:spTgt spid="1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3" grpId="0" animBg="1"/>
      <p:bldP spid="13" grpId="1" animBg="1"/>
      <p:bldP spid="20" grpId="0"/>
      <p:bldP spid="20" grpId="1"/>
      <p:bldP spid="22" grpId="0" animBg="1"/>
      <p:bldP spid="22" grpId="1" animBg="1"/>
      <p:bldP spid="23" grpId="0"/>
      <p:bldP spid="23" grpId="1"/>
      <p:bldP spid="24" grpId="0" animBg="1"/>
      <p:bldP spid="24" grpId="1" animBg="1"/>
      <p:bldP spid="25" grpId="0"/>
      <p:bldP spid="25" grpId="1"/>
      <p:bldP spid="26" grpId="0" animBg="1"/>
      <p:bldP spid="26" grpId="1" animBg="1"/>
      <p:bldP spid="31" grpId="0"/>
      <p:bldP spid="31" grpId="1"/>
      <p:bldP spid="33" grpId="0" animBg="1"/>
      <p:bldP spid="33" grpId="1" animBg="1"/>
      <p:bldP spid="35" grpId="0" animBg="1"/>
      <p:bldP spid="35" grpId="1" animBg="1"/>
      <p:bldP spid="37" grpId="0" animBg="1"/>
      <p:bldP spid="37" grpId="1" animBg="1"/>
      <p:bldP spid="39" grpId="0" animBg="1"/>
      <p:bldP spid="39" grpId="1" animBg="1"/>
      <p:bldP spid="41" grpId="0" animBg="1"/>
      <p:bldP spid="41"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3E8C273-8242-A7A3-0127-5BD3230A9BB4}"/>
              </a:ext>
            </a:extLst>
          </p:cNvPr>
          <p:cNvSpPr>
            <a:spLocks noGrp="1"/>
          </p:cNvSpPr>
          <p:nvPr>
            <p:ph type="title"/>
          </p:nvPr>
        </p:nvSpPr>
        <p:spPr>
          <a:xfrm>
            <a:off x="586740" y="624534"/>
            <a:ext cx="11018520" cy="553998"/>
          </a:xfrm>
          <a:noFill/>
          <a:ln/>
        </p:spPr>
        <p:txBody>
          <a:bodyPr wrap="square" lIns="0" tIns="0" rIns="0" bIns="0" rtlCol="0" anchor="ctr">
            <a:normAutofit fontScale="90000"/>
          </a:bodyPr>
          <a:lstStyle/>
          <a:p>
            <a:pPr algn="ctr"/>
            <a:r>
              <a:rPr lang="en-US"/>
              <a:t>Get started in 4 simple steps</a:t>
            </a:r>
          </a:p>
        </p:txBody>
      </p:sp>
      <p:sp>
        <p:nvSpPr>
          <p:cNvPr id="2" name="Rectangle: Rounded Corners 15" descr="JavaScript">
            <a:extLst>
              <a:ext uri="{FF2B5EF4-FFF2-40B4-BE49-F238E27FC236}">
                <a16:creationId xmlns:a16="http://schemas.microsoft.com/office/drawing/2014/main" id="{10F242CF-3F3F-8AC4-EF26-A96A5D532101}"/>
              </a:ext>
              <a:ext uri="{C183D7F6-B498-43B3-948B-1728B52AA6E4}">
                <adec:decorative xmlns:adec="http://schemas.microsoft.com/office/drawing/2017/decorative" val="0"/>
              </a:ext>
            </a:extLst>
          </p:cNvPr>
          <p:cNvSpPr/>
          <p:nvPr/>
        </p:nvSpPr>
        <p:spPr>
          <a:xfrm>
            <a:off x="4005787" y="1842965"/>
            <a:ext cx="4180426" cy="675156"/>
          </a:xfrm>
          <a:prstGeom prst="roundRect">
            <a:avLst>
              <a:gd name="adj" fmla="val 50000"/>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20000" tIns="18288" rIns="360000" bIns="45720" numCol="1" spcCol="0" rtlCol="0" fromWordArt="0" anchor="ctr" anchorCtr="0" forceAA="0" compatLnSpc="1">
            <a:prstTxWarp prst="textNoShape">
              <a:avLst/>
            </a:prstTxWarp>
            <a:noAutofit/>
          </a:bodyPr>
          <a:lstStyle/>
          <a:p>
            <a:pPr lvl="0" defTabSz="932449">
              <a:spcBef>
                <a:spcPts val="600"/>
              </a:spcBef>
              <a:defRPr/>
            </a:pPr>
            <a:r>
              <a:rPr lang="en-US" b="1">
                <a:gradFill>
                  <a:gsLst>
                    <a:gs pos="1399">
                      <a:srgbClr val="FFFFFF"/>
                    </a:gs>
                    <a:gs pos="17000">
                      <a:srgbClr val="FFFFFF"/>
                    </a:gs>
                  </a:gsLst>
                  <a:path path="circle">
                    <a:fillToRect l="100000" t="100000"/>
                  </a:path>
                </a:gradFill>
                <a:cs typeface="Segoe UI" panose="020B0502040204020203" pitchFamily="34" charset="0"/>
              </a:rPr>
              <a:t>Create AI components</a:t>
            </a:r>
          </a:p>
        </p:txBody>
      </p:sp>
      <p:sp>
        <p:nvSpPr>
          <p:cNvPr id="10" name="Oval 9" descr="1">
            <a:extLst>
              <a:ext uri="{FF2B5EF4-FFF2-40B4-BE49-F238E27FC236}">
                <a16:creationId xmlns:a16="http://schemas.microsoft.com/office/drawing/2014/main" id="{C969F2BF-70D2-16A0-DAA5-45590F8E476A}"/>
              </a:ext>
            </a:extLst>
          </p:cNvPr>
          <p:cNvSpPr/>
          <p:nvPr/>
        </p:nvSpPr>
        <p:spPr>
          <a:xfrm>
            <a:off x="4097227" y="1922678"/>
            <a:ext cx="522826" cy="515731"/>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091F2C"/>
                </a:solidFill>
                <a:latin typeface="+mj-lt"/>
                <a:cs typeface="Segoe UI" panose="020B0502040204020203" pitchFamily="34" charset="0"/>
              </a:rPr>
              <a:t>1</a:t>
            </a:r>
          </a:p>
        </p:txBody>
      </p:sp>
      <p:sp>
        <p:nvSpPr>
          <p:cNvPr id="13" name="Rectangle: Rounded Corners 15" descr="JavaScript">
            <a:extLst>
              <a:ext uri="{FF2B5EF4-FFF2-40B4-BE49-F238E27FC236}">
                <a16:creationId xmlns:a16="http://schemas.microsoft.com/office/drawing/2014/main" id="{3612DC83-24F4-7DAC-25C9-55E02ECEF37F}"/>
              </a:ext>
              <a:ext uri="{C183D7F6-B498-43B3-948B-1728B52AA6E4}">
                <adec:decorative xmlns:adec="http://schemas.microsoft.com/office/drawing/2017/decorative" val="0"/>
              </a:ext>
            </a:extLst>
          </p:cNvPr>
          <p:cNvSpPr/>
          <p:nvPr/>
        </p:nvSpPr>
        <p:spPr>
          <a:xfrm>
            <a:off x="4005787" y="2872276"/>
            <a:ext cx="4180426" cy="675156"/>
          </a:xfrm>
          <a:prstGeom prst="roundRect">
            <a:avLst>
              <a:gd name="adj" fmla="val 50000"/>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20000" tIns="18288" rIns="360000" bIns="45720" numCol="1" spcCol="0" rtlCol="0" fromWordArt="0" anchor="ctr" anchorCtr="0" forceAA="0" compatLnSpc="1">
            <a:prstTxWarp prst="textNoShape">
              <a:avLst/>
            </a:prstTxWarp>
            <a:noAutofit/>
          </a:bodyPr>
          <a:lstStyle/>
          <a:p>
            <a:pPr defTabSz="932449">
              <a:spcBef>
                <a:spcPts val="600"/>
              </a:spcBef>
            </a:pPr>
            <a:r>
              <a:rPr lang="en-US" b="1">
                <a:gradFill>
                  <a:gsLst>
                    <a:gs pos="1399">
                      <a:srgbClr val="FFFFFF"/>
                    </a:gs>
                    <a:gs pos="17000">
                      <a:srgbClr val="FFFFFF"/>
                    </a:gs>
                  </a:gsLst>
                  <a:path path="circle">
                    <a:fillToRect l="100000" t="100000"/>
                  </a:path>
                </a:gradFill>
                <a:cs typeface="Segoe UI" panose="020B0502040204020203" pitchFamily="34" charset="0"/>
              </a:rPr>
              <a:t>Create application object</a:t>
            </a:r>
          </a:p>
        </p:txBody>
      </p:sp>
      <p:sp>
        <p:nvSpPr>
          <p:cNvPr id="20" name="Oval 19" descr="1">
            <a:extLst>
              <a:ext uri="{FF2B5EF4-FFF2-40B4-BE49-F238E27FC236}">
                <a16:creationId xmlns:a16="http://schemas.microsoft.com/office/drawing/2014/main" id="{47C54213-1F69-0BA5-4D67-645848C1BECB}"/>
              </a:ext>
            </a:extLst>
          </p:cNvPr>
          <p:cNvSpPr/>
          <p:nvPr/>
        </p:nvSpPr>
        <p:spPr>
          <a:xfrm>
            <a:off x="4097227" y="2951989"/>
            <a:ext cx="522826" cy="515731"/>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091F2C"/>
                </a:solidFill>
                <a:latin typeface="+mj-lt"/>
                <a:cs typeface="Segoe UI" panose="020B0502040204020203" pitchFamily="34" charset="0"/>
              </a:rPr>
              <a:t>2</a:t>
            </a:r>
          </a:p>
        </p:txBody>
      </p:sp>
      <p:sp>
        <p:nvSpPr>
          <p:cNvPr id="23" name="Rectangle: Rounded Corners 15" descr="JavaScript">
            <a:extLst>
              <a:ext uri="{FF2B5EF4-FFF2-40B4-BE49-F238E27FC236}">
                <a16:creationId xmlns:a16="http://schemas.microsoft.com/office/drawing/2014/main" id="{D1513F30-0820-AFA1-546F-7142DBC5B6CC}"/>
              </a:ext>
              <a:ext uri="{C183D7F6-B498-43B3-948B-1728B52AA6E4}">
                <adec:decorative xmlns:adec="http://schemas.microsoft.com/office/drawing/2017/decorative" val="0"/>
              </a:ext>
            </a:extLst>
          </p:cNvPr>
          <p:cNvSpPr/>
          <p:nvPr/>
        </p:nvSpPr>
        <p:spPr>
          <a:xfrm>
            <a:off x="4005787" y="3901587"/>
            <a:ext cx="4180426" cy="675156"/>
          </a:xfrm>
          <a:prstGeom prst="roundRect">
            <a:avLst>
              <a:gd name="adj" fmla="val 50000"/>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20000" tIns="18288" rIns="360000" bIns="45720" numCol="1" spcCol="0" rtlCol="0" fromWordArt="0" anchor="ctr" anchorCtr="0" forceAA="0" compatLnSpc="1">
            <a:prstTxWarp prst="textNoShape">
              <a:avLst/>
            </a:prstTxWarp>
            <a:noAutofit/>
          </a:bodyPr>
          <a:lstStyle/>
          <a:p>
            <a:pPr defTabSz="932449">
              <a:spcBef>
                <a:spcPts val="600"/>
              </a:spcBef>
            </a:pPr>
            <a:r>
              <a:rPr lang="en-US" b="1">
                <a:gradFill>
                  <a:gsLst>
                    <a:gs pos="1399">
                      <a:srgbClr val="FFFFFF"/>
                    </a:gs>
                    <a:gs pos="17000">
                      <a:srgbClr val="FFFFFF"/>
                    </a:gs>
                  </a:gsLst>
                  <a:path path="circle">
                    <a:fillToRect l="100000" t="100000"/>
                  </a:path>
                </a:gradFill>
                <a:cs typeface="Segoe UI" panose="020B0502040204020203" pitchFamily="34" charset="0"/>
              </a:rPr>
              <a:t>Add prompts</a:t>
            </a:r>
          </a:p>
        </p:txBody>
      </p:sp>
      <p:sp>
        <p:nvSpPr>
          <p:cNvPr id="24" name="Oval 23" descr="1">
            <a:extLst>
              <a:ext uri="{FF2B5EF4-FFF2-40B4-BE49-F238E27FC236}">
                <a16:creationId xmlns:a16="http://schemas.microsoft.com/office/drawing/2014/main" id="{E21EE545-8377-B1FA-3CDB-237316C3025D}"/>
              </a:ext>
            </a:extLst>
          </p:cNvPr>
          <p:cNvSpPr/>
          <p:nvPr/>
        </p:nvSpPr>
        <p:spPr>
          <a:xfrm>
            <a:off x="4097227" y="3981300"/>
            <a:ext cx="522826" cy="515731"/>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091F2C"/>
                </a:solidFill>
                <a:latin typeface="+mj-lt"/>
                <a:cs typeface="Segoe UI" panose="020B0502040204020203" pitchFamily="34" charset="0"/>
              </a:rPr>
              <a:t>3</a:t>
            </a:r>
          </a:p>
        </p:txBody>
      </p:sp>
      <p:sp>
        <p:nvSpPr>
          <p:cNvPr id="26" name="Rectangle: Rounded Corners 15" descr="JavaScript">
            <a:extLst>
              <a:ext uri="{FF2B5EF4-FFF2-40B4-BE49-F238E27FC236}">
                <a16:creationId xmlns:a16="http://schemas.microsoft.com/office/drawing/2014/main" id="{918BAB6C-0A82-F8D1-F801-58AABCA33D24}"/>
              </a:ext>
              <a:ext uri="{C183D7F6-B498-43B3-948B-1728B52AA6E4}">
                <adec:decorative xmlns:adec="http://schemas.microsoft.com/office/drawing/2017/decorative" val="0"/>
              </a:ext>
            </a:extLst>
          </p:cNvPr>
          <p:cNvSpPr/>
          <p:nvPr/>
        </p:nvSpPr>
        <p:spPr>
          <a:xfrm>
            <a:off x="4005787" y="4930898"/>
            <a:ext cx="4180426" cy="675156"/>
          </a:xfrm>
          <a:prstGeom prst="roundRect">
            <a:avLst>
              <a:gd name="adj" fmla="val 50000"/>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a:outerShdw blurRad="63500" dist="63500" dir="24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20000" tIns="18288" rIns="360000" bIns="45720" numCol="1" spcCol="0" rtlCol="0" fromWordArt="0" anchor="ctr" anchorCtr="0" forceAA="0" compatLnSpc="1">
            <a:prstTxWarp prst="textNoShape">
              <a:avLst/>
            </a:prstTxWarp>
            <a:noAutofit/>
          </a:bodyPr>
          <a:lstStyle/>
          <a:p>
            <a:pPr defTabSz="932449">
              <a:spcBef>
                <a:spcPts val="600"/>
              </a:spcBef>
            </a:pPr>
            <a:r>
              <a:rPr lang="en-US" b="1">
                <a:gradFill>
                  <a:gsLst>
                    <a:gs pos="1399">
                      <a:srgbClr val="FFFFFF"/>
                    </a:gs>
                    <a:gs pos="17000">
                      <a:srgbClr val="FFFFFF"/>
                    </a:gs>
                  </a:gsLst>
                  <a:path path="circle">
                    <a:fillToRect l="100000" t="100000"/>
                  </a:path>
                </a:gradFill>
                <a:cs typeface="Segoe UI" panose="020B0502040204020203" pitchFamily="34" charset="0"/>
              </a:rPr>
              <a:t>Add actions</a:t>
            </a:r>
          </a:p>
        </p:txBody>
      </p:sp>
      <p:sp>
        <p:nvSpPr>
          <p:cNvPr id="31" name="Oval 30" descr="1">
            <a:extLst>
              <a:ext uri="{FF2B5EF4-FFF2-40B4-BE49-F238E27FC236}">
                <a16:creationId xmlns:a16="http://schemas.microsoft.com/office/drawing/2014/main" id="{F7A36635-2D47-45A6-01F3-85FA7EBC0BF5}"/>
              </a:ext>
            </a:extLst>
          </p:cNvPr>
          <p:cNvSpPr/>
          <p:nvPr/>
        </p:nvSpPr>
        <p:spPr>
          <a:xfrm>
            <a:off x="4097227" y="5010611"/>
            <a:ext cx="522826" cy="515731"/>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091F2C"/>
                </a:solidFill>
                <a:latin typeface="+mj-lt"/>
                <a:cs typeface="Segoe UI" panose="020B0502040204020203" pitchFamily="34" charset="0"/>
              </a:rPr>
              <a:t>4</a:t>
            </a:r>
          </a:p>
        </p:txBody>
      </p:sp>
      <p:cxnSp>
        <p:nvCxnSpPr>
          <p:cNvPr id="11" name="Straight Connector 10" descr="Line connecting downwards">
            <a:extLst>
              <a:ext uri="{FF2B5EF4-FFF2-40B4-BE49-F238E27FC236}">
                <a16:creationId xmlns:a16="http://schemas.microsoft.com/office/drawing/2014/main" id="{5686F793-E42D-0F5F-0F4C-6EF916F48A57}"/>
              </a:ext>
              <a:ext uri="{C183D7F6-B498-43B3-948B-1728B52AA6E4}">
                <adec:decorative xmlns:adec="http://schemas.microsoft.com/office/drawing/2017/decorative" val="0"/>
              </a:ext>
            </a:extLst>
          </p:cNvPr>
          <p:cNvCxnSpPr>
            <a:cxnSpLocks/>
          </p:cNvCxnSpPr>
          <p:nvPr/>
        </p:nvCxnSpPr>
        <p:spPr>
          <a:xfrm>
            <a:off x="4358640" y="2438409"/>
            <a:ext cx="0" cy="347472"/>
          </a:xfrm>
          <a:prstGeom prst="line">
            <a:avLst/>
          </a:prstGeom>
          <a:ln w="12700" cap="rnd">
            <a:solidFill>
              <a:srgbClr val="D9D9D6"/>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25" name="Straight Connector 24" descr="Line connecting downwards">
            <a:extLst>
              <a:ext uri="{FF2B5EF4-FFF2-40B4-BE49-F238E27FC236}">
                <a16:creationId xmlns:a16="http://schemas.microsoft.com/office/drawing/2014/main" id="{26481175-4D94-61C0-CCD0-B13D037F8988}"/>
              </a:ext>
              <a:ext uri="{C183D7F6-B498-43B3-948B-1728B52AA6E4}">
                <adec:decorative xmlns:adec="http://schemas.microsoft.com/office/drawing/2017/decorative" val="0"/>
              </a:ext>
            </a:extLst>
          </p:cNvPr>
          <p:cNvCxnSpPr>
            <a:cxnSpLocks/>
          </p:cNvCxnSpPr>
          <p:nvPr/>
        </p:nvCxnSpPr>
        <p:spPr>
          <a:xfrm>
            <a:off x="4358640" y="4497031"/>
            <a:ext cx="0" cy="347472"/>
          </a:xfrm>
          <a:prstGeom prst="line">
            <a:avLst/>
          </a:prstGeom>
          <a:ln w="12700" cap="rnd">
            <a:solidFill>
              <a:srgbClr val="D9D9D6"/>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22" name="Straight Connector 21" descr="Line connecting downwards">
            <a:extLst>
              <a:ext uri="{FF2B5EF4-FFF2-40B4-BE49-F238E27FC236}">
                <a16:creationId xmlns:a16="http://schemas.microsoft.com/office/drawing/2014/main" id="{6AFC80D6-F83C-A0CA-9D5D-DFAD4D902F79}"/>
              </a:ext>
              <a:ext uri="{C183D7F6-B498-43B3-948B-1728B52AA6E4}">
                <adec:decorative xmlns:adec="http://schemas.microsoft.com/office/drawing/2017/decorative" val="0"/>
              </a:ext>
            </a:extLst>
          </p:cNvPr>
          <p:cNvCxnSpPr>
            <a:cxnSpLocks/>
          </p:cNvCxnSpPr>
          <p:nvPr/>
        </p:nvCxnSpPr>
        <p:spPr>
          <a:xfrm>
            <a:off x="4358640" y="3467720"/>
            <a:ext cx="0" cy="347472"/>
          </a:xfrm>
          <a:prstGeom prst="line">
            <a:avLst/>
          </a:prstGeom>
          <a:ln w="12700" cap="rnd">
            <a:solidFill>
              <a:srgbClr val="D9D9D6"/>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8866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1.04167E-6 4.44444E-6 L 1.04167E-6 0.03541 " pathEditMode="relative" rAng="0" ptsTypes="AA">
                                      <p:cBhvr>
                                        <p:cTn id="9" dur="700" spd="-100000" fill="hold"/>
                                        <p:tgtEl>
                                          <p:spTgt spid="2"/>
                                        </p:tgtEl>
                                        <p:attrNameLst>
                                          <p:attrName>ppt_x</p:attrName>
                                          <p:attrName>ppt_y</p:attrName>
                                        </p:attrNameLst>
                                      </p:cBhvr>
                                      <p:rCtr x="0" y="1759"/>
                                    </p:animMotion>
                                  </p:childTnLst>
                                </p:cTn>
                              </p:par>
                              <p:par>
                                <p:cTn id="10" presetID="22" presetClass="entr" presetSubtype="1"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par>
                                <p:cTn id="13" presetID="42" presetClass="path" presetSubtype="0" decel="100000" fill="hold" nodeType="withEffect">
                                  <p:stCondLst>
                                    <p:cond delay="0"/>
                                  </p:stCondLst>
                                  <p:childTnLst>
                                    <p:animMotion origin="layout" path="M -2.08333E-6 2.96296E-6 L -2.08333E-6 0.03541 " pathEditMode="relative" rAng="0" ptsTypes="AA">
                                      <p:cBhvr>
                                        <p:cTn id="14" dur="700" spd="-100000" fill="hold"/>
                                        <p:tgtEl>
                                          <p:spTgt spid="11"/>
                                        </p:tgtEl>
                                        <p:attrNameLst>
                                          <p:attrName>ppt_x</p:attrName>
                                          <p:attrName>ppt_y</p:attrName>
                                        </p:attrNameLst>
                                      </p:cBhvr>
                                      <p:rCtr x="0" y="1759"/>
                                    </p:animMotion>
                                  </p:childTnLst>
                                </p:cTn>
                              </p:par>
                              <p:par>
                                <p:cTn id="15" presetID="53" presetClass="entr" presetSubtype="16" accel="50000" decel="50000" fill="hold" grpId="0" nodeType="withEffect">
                                  <p:stCondLst>
                                    <p:cond delay="100"/>
                                  </p:st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animEffect transition="in" filter="fade">
                                      <p:cBhvr>
                                        <p:cTn id="19" dur="500"/>
                                        <p:tgtEl>
                                          <p:spTgt spid="10"/>
                                        </p:tgtEl>
                                      </p:cBhvr>
                                    </p:animEffect>
                                  </p:childTnLst>
                                </p:cTn>
                              </p:par>
                              <p:par>
                                <p:cTn id="20" presetID="6" presetClass="emph" presetSubtype="0" decel="100000" autoRev="1" fill="hold" grpId="1" nodeType="withEffect">
                                  <p:stCondLst>
                                    <p:cond delay="100"/>
                                  </p:stCondLst>
                                  <p:childTnLst>
                                    <p:animScale>
                                      <p:cBhvr>
                                        <p:cTn id="21" dur="300" fill="hold"/>
                                        <p:tgtEl>
                                          <p:spTgt spid="10"/>
                                        </p:tgtEl>
                                      </p:cBhvr>
                                      <p:by x="120000" y="120000"/>
                                    </p:animScale>
                                  </p:childTnLst>
                                </p:cTn>
                              </p:par>
                              <p:par>
                                <p:cTn id="22" presetID="10"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42" presetClass="path" presetSubtype="0" decel="100000" fill="hold" grpId="1" nodeType="withEffect">
                                  <p:stCondLst>
                                    <p:cond delay="0"/>
                                  </p:stCondLst>
                                  <p:childTnLst>
                                    <p:animMotion origin="layout" path="M 1.04167E-6 2.96296E-6 L 1.04167E-6 0.03541 " pathEditMode="relative" rAng="0" ptsTypes="AA">
                                      <p:cBhvr>
                                        <p:cTn id="26" dur="700" spd="-100000" fill="hold"/>
                                        <p:tgtEl>
                                          <p:spTgt spid="13"/>
                                        </p:tgtEl>
                                        <p:attrNameLst>
                                          <p:attrName>ppt_x</p:attrName>
                                          <p:attrName>ppt_y</p:attrName>
                                        </p:attrNameLst>
                                      </p:cBhvr>
                                      <p:rCtr x="0" y="1759"/>
                                    </p:animMotion>
                                  </p:childTnLst>
                                </p:cTn>
                              </p:par>
                              <p:par>
                                <p:cTn id="27" presetID="53" presetClass="entr" presetSubtype="16" accel="50000" decel="50000" fill="hold" grpId="0" nodeType="withEffect">
                                  <p:stCondLst>
                                    <p:cond delay="100"/>
                                  </p:stCondLst>
                                  <p:childTnLst>
                                    <p:set>
                                      <p:cBhvr>
                                        <p:cTn id="28" dur="1" fill="hold">
                                          <p:stCondLst>
                                            <p:cond delay="0"/>
                                          </p:stCondLst>
                                        </p:cTn>
                                        <p:tgtEl>
                                          <p:spTgt spid="20"/>
                                        </p:tgtEl>
                                        <p:attrNameLst>
                                          <p:attrName>style.visibility</p:attrName>
                                        </p:attrNameLst>
                                      </p:cBhvr>
                                      <p:to>
                                        <p:strVal val="visible"/>
                                      </p:to>
                                    </p:set>
                                    <p:anim calcmode="lin" valueType="num">
                                      <p:cBhvr>
                                        <p:cTn id="29" dur="500" fill="hold"/>
                                        <p:tgtEl>
                                          <p:spTgt spid="20"/>
                                        </p:tgtEl>
                                        <p:attrNameLst>
                                          <p:attrName>ppt_w</p:attrName>
                                        </p:attrNameLst>
                                      </p:cBhvr>
                                      <p:tavLst>
                                        <p:tav tm="0">
                                          <p:val>
                                            <p:fltVal val="0"/>
                                          </p:val>
                                        </p:tav>
                                        <p:tav tm="100000">
                                          <p:val>
                                            <p:strVal val="#ppt_w"/>
                                          </p:val>
                                        </p:tav>
                                      </p:tavLst>
                                    </p:anim>
                                    <p:anim calcmode="lin" valueType="num">
                                      <p:cBhvr>
                                        <p:cTn id="30" dur="500" fill="hold"/>
                                        <p:tgtEl>
                                          <p:spTgt spid="20"/>
                                        </p:tgtEl>
                                        <p:attrNameLst>
                                          <p:attrName>ppt_h</p:attrName>
                                        </p:attrNameLst>
                                      </p:cBhvr>
                                      <p:tavLst>
                                        <p:tav tm="0">
                                          <p:val>
                                            <p:fltVal val="0"/>
                                          </p:val>
                                        </p:tav>
                                        <p:tav tm="100000">
                                          <p:val>
                                            <p:strVal val="#ppt_h"/>
                                          </p:val>
                                        </p:tav>
                                      </p:tavLst>
                                    </p:anim>
                                    <p:animEffect transition="in" filter="fade">
                                      <p:cBhvr>
                                        <p:cTn id="31" dur="500"/>
                                        <p:tgtEl>
                                          <p:spTgt spid="20"/>
                                        </p:tgtEl>
                                      </p:cBhvr>
                                    </p:animEffect>
                                  </p:childTnLst>
                                </p:cTn>
                              </p:par>
                              <p:par>
                                <p:cTn id="32" presetID="6" presetClass="emph" presetSubtype="0" decel="100000" autoRev="1" fill="hold" grpId="1" nodeType="withEffect">
                                  <p:stCondLst>
                                    <p:cond delay="100"/>
                                  </p:stCondLst>
                                  <p:childTnLst>
                                    <p:animScale>
                                      <p:cBhvr>
                                        <p:cTn id="33" dur="300" fill="hold"/>
                                        <p:tgtEl>
                                          <p:spTgt spid="20"/>
                                        </p:tgtEl>
                                      </p:cBhvr>
                                      <p:by x="120000" y="120000"/>
                                    </p:animScale>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42" presetClass="path" presetSubtype="0" decel="100000" fill="hold" grpId="1" nodeType="withEffect">
                                  <p:stCondLst>
                                    <p:cond delay="0"/>
                                  </p:stCondLst>
                                  <p:childTnLst>
                                    <p:animMotion origin="layout" path="M 1.04167E-6 2.96296E-6 L 1.04167E-6 0.03541 " pathEditMode="relative" rAng="0" ptsTypes="AA">
                                      <p:cBhvr>
                                        <p:cTn id="38" dur="700" spd="-100000" fill="hold"/>
                                        <p:tgtEl>
                                          <p:spTgt spid="23"/>
                                        </p:tgtEl>
                                        <p:attrNameLst>
                                          <p:attrName>ppt_x</p:attrName>
                                          <p:attrName>ppt_y</p:attrName>
                                        </p:attrNameLst>
                                      </p:cBhvr>
                                      <p:rCtr x="0" y="1759"/>
                                    </p:animMotion>
                                  </p:childTnLst>
                                </p:cTn>
                              </p:par>
                              <p:par>
                                <p:cTn id="39" presetID="53" presetClass="entr" presetSubtype="16" accel="50000" decel="50000" fill="hold" grpId="0" nodeType="withEffect">
                                  <p:stCondLst>
                                    <p:cond delay="100"/>
                                  </p:stCondLst>
                                  <p:childTnLst>
                                    <p:set>
                                      <p:cBhvr>
                                        <p:cTn id="40" dur="1" fill="hold">
                                          <p:stCondLst>
                                            <p:cond delay="0"/>
                                          </p:stCondLst>
                                        </p:cTn>
                                        <p:tgtEl>
                                          <p:spTgt spid="24"/>
                                        </p:tgtEl>
                                        <p:attrNameLst>
                                          <p:attrName>style.visibility</p:attrName>
                                        </p:attrNameLst>
                                      </p:cBhvr>
                                      <p:to>
                                        <p:strVal val="visible"/>
                                      </p:to>
                                    </p:set>
                                    <p:anim calcmode="lin" valueType="num">
                                      <p:cBhvr>
                                        <p:cTn id="41" dur="500" fill="hold"/>
                                        <p:tgtEl>
                                          <p:spTgt spid="24"/>
                                        </p:tgtEl>
                                        <p:attrNameLst>
                                          <p:attrName>ppt_w</p:attrName>
                                        </p:attrNameLst>
                                      </p:cBhvr>
                                      <p:tavLst>
                                        <p:tav tm="0">
                                          <p:val>
                                            <p:fltVal val="0"/>
                                          </p:val>
                                        </p:tav>
                                        <p:tav tm="100000">
                                          <p:val>
                                            <p:strVal val="#ppt_w"/>
                                          </p:val>
                                        </p:tav>
                                      </p:tavLst>
                                    </p:anim>
                                    <p:anim calcmode="lin" valueType="num">
                                      <p:cBhvr>
                                        <p:cTn id="42" dur="500" fill="hold"/>
                                        <p:tgtEl>
                                          <p:spTgt spid="24"/>
                                        </p:tgtEl>
                                        <p:attrNameLst>
                                          <p:attrName>ppt_h</p:attrName>
                                        </p:attrNameLst>
                                      </p:cBhvr>
                                      <p:tavLst>
                                        <p:tav tm="0">
                                          <p:val>
                                            <p:fltVal val="0"/>
                                          </p:val>
                                        </p:tav>
                                        <p:tav tm="100000">
                                          <p:val>
                                            <p:strVal val="#ppt_h"/>
                                          </p:val>
                                        </p:tav>
                                      </p:tavLst>
                                    </p:anim>
                                    <p:animEffect transition="in" filter="fade">
                                      <p:cBhvr>
                                        <p:cTn id="43" dur="500"/>
                                        <p:tgtEl>
                                          <p:spTgt spid="24"/>
                                        </p:tgtEl>
                                      </p:cBhvr>
                                    </p:animEffect>
                                  </p:childTnLst>
                                </p:cTn>
                              </p:par>
                              <p:par>
                                <p:cTn id="44" presetID="6" presetClass="emph" presetSubtype="0" decel="100000" autoRev="1" fill="hold" grpId="1" nodeType="withEffect">
                                  <p:stCondLst>
                                    <p:cond delay="100"/>
                                  </p:stCondLst>
                                  <p:childTnLst>
                                    <p:animScale>
                                      <p:cBhvr>
                                        <p:cTn id="45" dur="300" fill="hold"/>
                                        <p:tgtEl>
                                          <p:spTgt spid="24"/>
                                        </p:tgtEl>
                                      </p:cBhvr>
                                      <p:by x="120000" y="120000"/>
                                    </p:animScale>
                                  </p:childTnLst>
                                </p:cTn>
                              </p:par>
                              <p:par>
                                <p:cTn id="46" presetID="10" presetClass="entr" presetSubtype="0"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fade">
                                      <p:cBhvr>
                                        <p:cTn id="48" dur="500"/>
                                        <p:tgtEl>
                                          <p:spTgt spid="26"/>
                                        </p:tgtEl>
                                      </p:cBhvr>
                                    </p:animEffect>
                                  </p:childTnLst>
                                </p:cTn>
                              </p:par>
                              <p:par>
                                <p:cTn id="49" presetID="42" presetClass="path" presetSubtype="0" decel="100000" fill="hold" grpId="1" nodeType="withEffect">
                                  <p:stCondLst>
                                    <p:cond delay="0"/>
                                  </p:stCondLst>
                                  <p:childTnLst>
                                    <p:animMotion origin="layout" path="M 1.04167E-6 2.96296E-6 L 1.04167E-6 0.03541 " pathEditMode="relative" rAng="0" ptsTypes="AA">
                                      <p:cBhvr>
                                        <p:cTn id="50" dur="700" spd="-100000" fill="hold"/>
                                        <p:tgtEl>
                                          <p:spTgt spid="26"/>
                                        </p:tgtEl>
                                        <p:attrNameLst>
                                          <p:attrName>ppt_x</p:attrName>
                                          <p:attrName>ppt_y</p:attrName>
                                        </p:attrNameLst>
                                      </p:cBhvr>
                                      <p:rCtr x="0" y="1759"/>
                                    </p:animMotion>
                                  </p:childTnLst>
                                </p:cTn>
                              </p:par>
                              <p:par>
                                <p:cTn id="51" presetID="53" presetClass="entr" presetSubtype="16" accel="50000" decel="50000" fill="hold" grpId="0" nodeType="withEffect">
                                  <p:stCondLst>
                                    <p:cond delay="100"/>
                                  </p:stCondLst>
                                  <p:childTnLst>
                                    <p:set>
                                      <p:cBhvr>
                                        <p:cTn id="52" dur="1" fill="hold">
                                          <p:stCondLst>
                                            <p:cond delay="0"/>
                                          </p:stCondLst>
                                        </p:cTn>
                                        <p:tgtEl>
                                          <p:spTgt spid="31"/>
                                        </p:tgtEl>
                                        <p:attrNameLst>
                                          <p:attrName>style.visibility</p:attrName>
                                        </p:attrNameLst>
                                      </p:cBhvr>
                                      <p:to>
                                        <p:strVal val="visible"/>
                                      </p:to>
                                    </p:set>
                                    <p:anim calcmode="lin" valueType="num">
                                      <p:cBhvr>
                                        <p:cTn id="53" dur="500" fill="hold"/>
                                        <p:tgtEl>
                                          <p:spTgt spid="31"/>
                                        </p:tgtEl>
                                        <p:attrNameLst>
                                          <p:attrName>ppt_w</p:attrName>
                                        </p:attrNameLst>
                                      </p:cBhvr>
                                      <p:tavLst>
                                        <p:tav tm="0">
                                          <p:val>
                                            <p:fltVal val="0"/>
                                          </p:val>
                                        </p:tav>
                                        <p:tav tm="100000">
                                          <p:val>
                                            <p:strVal val="#ppt_w"/>
                                          </p:val>
                                        </p:tav>
                                      </p:tavLst>
                                    </p:anim>
                                    <p:anim calcmode="lin" valueType="num">
                                      <p:cBhvr>
                                        <p:cTn id="54" dur="500" fill="hold"/>
                                        <p:tgtEl>
                                          <p:spTgt spid="31"/>
                                        </p:tgtEl>
                                        <p:attrNameLst>
                                          <p:attrName>ppt_h</p:attrName>
                                        </p:attrNameLst>
                                      </p:cBhvr>
                                      <p:tavLst>
                                        <p:tav tm="0">
                                          <p:val>
                                            <p:fltVal val="0"/>
                                          </p:val>
                                        </p:tav>
                                        <p:tav tm="100000">
                                          <p:val>
                                            <p:strVal val="#ppt_h"/>
                                          </p:val>
                                        </p:tav>
                                      </p:tavLst>
                                    </p:anim>
                                    <p:animEffect transition="in" filter="fade">
                                      <p:cBhvr>
                                        <p:cTn id="55" dur="500"/>
                                        <p:tgtEl>
                                          <p:spTgt spid="31"/>
                                        </p:tgtEl>
                                      </p:cBhvr>
                                    </p:animEffect>
                                  </p:childTnLst>
                                </p:cTn>
                              </p:par>
                              <p:par>
                                <p:cTn id="56" presetID="6" presetClass="emph" presetSubtype="0" decel="100000" autoRev="1" fill="hold" grpId="1" nodeType="withEffect">
                                  <p:stCondLst>
                                    <p:cond delay="100"/>
                                  </p:stCondLst>
                                  <p:childTnLst>
                                    <p:animScale>
                                      <p:cBhvr>
                                        <p:cTn id="57" dur="300" fill="hold"/>
                                        <p:tgtEl>
                                          <p:spTgt spid="31"/>
                                        </p:tgtEl>
                                      </p:cBhvr>
                                      <p:by x="120000" y="120000"/>
                                    </p:animScale>
                                  </p:childTnLst>
                                </p:cTn>
                              </p:par>
                              <p:par>
                                <p:cTn id="58" presetID="22" presetClass="entr" presetSubtype="1" fill="hold" nodeType="with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wipe(up)">
                                      <p:cBhvr>
                                        <p:cTn id="60" dur="500"/>
                                        <p:tgtEl>
                                          <p:spTgt spid="25"/>
                                        </p:tgtEl>
                                      </p:cBhvr>
                                    </p:animEffect>
                                  </p:childTnLst>
                                </p:cTn>
                              </p:par>
                              <p:par>
                                <p:cTn id="61" presetID="42" presetClass="path" presetSubtype="0" decel="100000" fill="hold" nodeType="withEffect">
                                  <p:stCondLst>
                                    <p:cond delay="0"/>
                                  </p:stCondLst>
                                  <p:childTnLst>
                                    <p:animMotion origin="layout" path="M -2.08333E-6 1.48148E-6 L -2.08333E-6 0.03542 " pathEditMode="relative" rAng="0" ptsTypes="AA">
                                      <p:cBhvr>
                                        <p:cTn id="62" dur="700" spd="-100000" fill="hold"/>
                                        <p:tgtEl>
                                          <p:spTgt spid="25"/>
                                        </p:tgtEl>
                                        <p:attrNameLst>
                                          <p:attrName>ppt_x</p:attrName>
                                          <p:attrName>ppt_y</p:attrName>
                                        </p:attrNameLst>
                                      </p:cBhvr>
                                      <p:rCtr x="0" y="1759"/>
                                    </p:animMotion>
                                  </p:childTnLst>
                                </p:cTn>
                              </p:par>
                              <p:par>
                                <p:cTn id="63" presetID="22" presetClass="entr" presetSubtype="1" fill="hold" nodeType="with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wipe(up)">
                                      <p:cBhvr>
                                        <p:cTn id="65" dur="500"/>
                                        <p:tgtEl>
                                          <p:spTgt spid="22"/>
                                        </p:tgtEl>
                                      </p:cBhvr>
                                    </p:animEffect>
                                  </p:childTnLst>
                                </p:cTn>
                              </p:par>
                              <p:par>
                                <p:cTn id="66" presetID="42" presetClass="path" presetSubtype="0" decel="100000" fill="hold" nodeType="withEffect">
                                  <p:stCondLst>
                                    <p:cond delay="0"/>
                                  </p:stCondLst>
                                  <p:childTnLst>
                                    <p:animMotion origin="layout" path="M -2.08333E-6 2.96296E-6 L -2.08333E-6 0.03541 " pathEditMode="relative" rAng="0" ptsTypes="AA">
                                      <p:cBhvr>
                                        <p:cTn id="67" dur="700" spd="-100000" fill="hold"/>
                                        <p:tgtEl>
                                          <p:spTgt spid="22"/>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10" grpId="0" animBg="1"/>
      <p:bldP spid="10" grpId="1" animBg="1"/>
      <p:bldP spid="13" grpId="0" animBg="1"/>
      <p:bldP spid="13" grpId="1" animBg="1"/>
      <p:bldP spid="20" grpId="0" animBg="1"/>
      <p:bldP spid="20" grpId="1" animBg="1"/>
      <p:bldP spid="23" grpId="0" animBg="1"/>
      <p:bldP spid="23" grpId="1" animBg="1"/>
      <p:bldP spid="24" grpId="0" animBg="1"/>
      <p:bldP spid="24" grpId="1" animBg="1"/>
      <p:bldP spid="26" grpId="0" animBg="1"/>
      <p:bldP spid="26" grpId="1" animBg="1"/>
      <p:bldP spid="31" grpId="0" animBg="1"/>
      <p:bldP spid="31"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art Placeholder 4">
            <a:extLst>
              <a:ext uri="{FF2B5EF4-FFF2-40B4-BE49-F238E27FC236}">
                <a16:creationId xmlns:a16="http://schemas.microsoft.com/office/drawing/2014/main" id="{E35A1A57-8350-69AD-EC37-D3F33184C7A9}"/>
              </a:ext>
            </a:extLst>
          </p:cNvPr>
          <p:cNvSpPr>
            <a:spLocks noGrp="1"/>
          </p:cNvSpPr>
          <p:nvPr>
            <p:ph type="chart" sz="quarter" idx="12"/>
          </p:nvPr>
        </p:nvSpPr>
        <p:spPr/>
        <p:txBody>
          <a:bodyPr/>
          <a:lstStyle/>
          <a:p>
            <a:endParaRPr lang="en-US"/>
          </a:p>
        </p:txBody>
      </p:sp>
      <p:sp>
        <p:nvSpPr>
          <p:cNvPr id="3" name="Title 2">
            <a:extLst>
              <a:ext uri="{FF2B5EF4-FFF2-40B4-BE49-F238E27FC236}">
                <a16:creationId xmlns:a16="http://schemas.microsoft.com/office/drawing/2014/main" id="{CA2D092E-AC25-48D1-6584-8EE983F60D60}"/>
              </a:ext>
            </a:extLst>
          </p:cNvPr>
          <p:cNvSpPr>
            <a:spLocks noGrp="1"/>
          </p:cNvSpPr>
          <p:nvPr>
            <p:ph type="title"/>
          </p:nvPr>
        </p:nvSpPr>
        <p:spPr>
          <a:xfrm>
            <a:off x="571010" y="1758902"/>
            <a:ext cx="4519772" cy="1846659"/>
          </a:xfrm>
        </p:spPr>
        <p:txBody>
          <a:bodyPr/>
          <a:lstStyle/>
          <a:p>
            <a:r>
              <a:rPr lang="en-US"/>
              <a:t>Teams Toolkit for Visual Studio</a:t>
            </a:r>
          </a:p>
        </p:txBody>
      </p:sp>
      <p:sp>
        <p:nvSpPr>
          <p:cNvPr id="4" name="Text Placeholder 3">
            <a:extLst>
              <a:ext uri="{FF2B5EF4-FFF2-40B4-BE49-F238E27FC236}">
                <a16:creationId xmlns:a16="http://schemas.microsoft.com/office/drawing/2014/main" id="{47CDA57D-D548-8061-7B4B-3D66FDD74CFB}"/>
              </a:ext>
            </a:extLst>
          </p:cNvPr>
          <p:cNvSpPr>
            <a:spLocks noGrp="1"/>
          </p:cNvSpPr>
          <p:nvPr>
            <p:ph type="body" sz="quarter" idx="10"/>
          </p:nvPr>
        </p:nvSpPr>
        <p:spPr>
          <a:xfrm>
            <a:off x="572699" y="3838520"/>
            <a:ext cx="3946208" cy="369332"/>
          </a:xfrm>
        </p:spPr>
        <p:txBody>
          <a:bodyPr/>
          <a:lstStyle/>
          <a:p>
            <a:r>
              <a:rPr lang="en-US"/>
              <a:t>Developer tools for building custom copilots and apps for Teams, Outlook, and the M365 app.</a:t>
            </a:r>
          </a:p>
        </p:txBody>
      </p:sp>
      <p:pic>
        <p:nvPicPr>
          <p:cNvPr id="7" name="Picture 6">
            <a:extLst>
              <a:ext uri="{FF2B5EF4-FFF2-40B4-BE49-F238E27FC236}">
                <a16:creationId xmlns:a16="http://schemas.microsoft.com/office/drawing/2014/main" id="{85C15C38-F2B7-15C3-4D79-BE8B8FB1E7E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47141" y="1693057"/>
            <a:ext cx="5563646" cy="3825007"/>
          </a:xfrm>
          <a:prstGeom prst="rect">
            <a:avLst/>
          </a:prstGeom>
        </p:spPr>
      </p:pic>
    </p:spTree>
    <p:extLst>
      <p:ext uri="{BB962C8B-B14F-4D97-AF65-F5344CB8AC3E}">
        <p14:creationId xmlns:p14="http://schemas.microsoft.com/office/powerpoint/2010/main" val="67684500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039CEB-ECDF-CF15-BFD0-E9FB6F1CC62E}"/>
              </a:ext>
            </a:extLst>
          </p:cNvPr>
          <p:cNvSpPr>
            <a:spLocks noGrp="1"/>
          </p:cNvSpPr>
          <p:nvPr>
            <p:ph type="title"/>
          </p:nvPr>
        </p:nvSpPr>
        <p:spPr/>
        <p:txBody>
          <a:bodyPr/>
          <a:lstStyle/>
          <a:p>
            <a:r>
              <a:rPr lang="en-US"/>
              <a:t>DEMO</a:t>
            </a:r>
          </a:p>
        </p:txBody>
      </p:sp>
    </p:spTree>
    <p:extLst>
      <p:ext uri="{BB962C8B-B14F-4D97-AF65-F5344CB8AC3E}">
        <p14:creationId xmlns:p14="http://schemas.microsoft.com/office/powerpoint/2010/main" val="126473455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767CC-B8A0-C10A-00B3-A056BA204292}"/>
              </a:ext>
            </a:extLst>
          </p:cNvPr>
          <p:cNvSpPr>
            <a:spLocks noGrp="1"/>
          </p:cNvSpPr>
          <p:nvPr>
            <p:ph type="title"/>
          </p:nvPr>
        </p:nvSpPr>
        <p:spPr>
          <a:xfrm>
            <a:off x="556264" y="467825"/>
            <a:ext cx="5443720" cy="698712"/>
          </a:xfrm>
        </p:spPr>
        <p:txBody>
          <a:bodyPr/>
          <a:lstStyle/>
          <a:p>
            <a:r>
              <a:rPr lang="en-US"/>
              <a:t>Powered by AI Kit</a:t>
            </a:r>
          </a:p>
        </p:txBody>
      </p:sp>
      <p:sp>
        <p:nvSpPr>
          <p:cNvPr id="3" name="Text Placeholder 5">
            <a:extLst>
              <a:ext uri="{FF2B5EF4-FFF2-40B4-BE49-F238E27FC236}">
                <a16:creationId xmlns:a16="http://schemas.microsoft.com/office/drawing/2014/main" id="{ACB55B27-F933-E5AD-033A-22AD78390E61}"/>
              </a:ext>
            </a:extLst>
          </p:cNvPr>
          <p:cNvSpPr txBox="1">
            <a:spLocks/>
          </p:cNvSpPr>
          <p:nvPr/>
        </p:nvSpPr>
        <p:spPr>
          <a:xfrm>
            <a:off x="841248" y="1828800"/>
            <a:ext cx="4873752" cy="4892675"/>
          </a:xfrm>
          <a:prstGeom prst="rect">
            <a:avLst/>
          </a:prstGeom>
        </p:spPr>
        <p:txBody>
          <a:bodyPr>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3000"/>
              </a:spcBef>
              <a:buNone/>
            </a:pPr>
            <a:r>
              <a:rPr lang="en-US" sz="2000" dirty="0">
                <a:latin typeface="+mj-lt"/>
              </a:rPr>
              <a:t>Streaming UX</a:t>
            </a:r>
          </a:p>
          <a:p>
            <a:pPr marL="0" indent="0">
              <a:spcBef>
                <a:spcPts val="3000"/>
              </a:spcBef>
              <a:buNone/>
            </a:pPr>
            <a:r>
              <a:rPr lang="en-US" sz="2000" dirty="0">
                <a:latin typeface="+mj-lt"/>
              </a:rPr>
              <a:t>AI labels</a:t>
            </a:r>
          </a:p>
          <a:p>
            <a:pPr marL="0" indent="0">
              <a:spcBef>
                <a:spcPts val="3000"/>
              </a:spcBef>
              <a:buNone/>
            </a:pPr>
            <a:r>
              <a:rPr lang="en-US" sz="2000" dirty="0">
                <a:latin typeface="+mj-lt"/>
              </a:rPr>
              <a:t>Citations</a:t>
            </a:r>
          </a:p>
          <a:p>
            <a:pPr marL="0" indent="0">
              <a:spcBef>
                <a:spcPts val="3000"/>
              </a:spcBef>
              <a:buNone/>
            </a:pPr>
            <a:r>
              <a:rPr lang="en-US" sz="2000" dirty="0">
                <a:latin typeface="+mj-lt"/>
              </a:rPr>
              <a:t>Feedback loop</a:t>
            </a:r>
          </a:p>
          <a:p>
            <a:pPr marL="0" indent="0">
              <a:spcBef>
                <a:spcPts val="3000"/>
              </a:spcBef>
              <a:buNone/>
            </a:pPr>
            <a:r>
              <a:rPr lang="en-US" sz="2000" dirty="0">
                <a:latin typeface="+mj-lt"/>
              </a:rPr>
              <a:t>Copilot handoffs</a:t>
            </a:r>
          </a:p>
          <a:p>
            <a:pPr marL="0" indent="0">
              <a:spcBef>
                <a:spcPts val="3000"/>
              </a:spcBef>
              <a:buNone/>
            </a:pPr>
            <a:r>
              <a:rPr lang="en-US" sz="2000" dirty="0">
                <a:latin typeface="+mj-lt"/>
              </a:rPr>
              <a:t>Bot and Stage 🤝</a:t>
            </a:r>
          </a:p>
        </p:txBody>
      </p:sp>
      <p:sp>
        <p:nvSpPr>
          <p:cNvPr id="4" name="Rounded Rectangle 3">
            <a:extLst>
              <a:ext uri="{FF2B5EF4-FFF2-40B4-BE49-F238E27FC236}">
                <a16:creationId xmlns:a16="http://schemas.microsoft.com/office/drawing/2014/main" id="{692C983D-E036-A8F6-2FE1-1391206EBBA4}"/>
              </a:ext>
            </a:extLst>
          </p:cNvPr>
          <p:cNvSpPr/>
          <p:nvPr/>
        </p:nvSpPr>
        <p:spPr bwMode="auto">
          <a:xfrm>
            <a:off x="4153123" y="1472662"/>
            <a:ext cx="7456265" cy="4478194"/>
          </a:xfrm>
          <a:prstGeom prst="roundRect">
            <a:avLst>
              <a:gd name="adj" fmla="val 56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2000" err="1">
              <a:solidFill>
                <a:srgbClr val="FFFFFF"/>
              </a:solidFill>
              <a:latin typeface="Segoe UI" panose="020B0502040204020203" pitchFamily="34" charset="0"/>
              <a:cs typeface="Segoe UI" panose="020B0502040204020203" pitchFamily="34" charset="0"/>
            </a:endParaRPr>
          </a:p>
        </p:txBody>
      </p:sp>
      <p:pic>
        <p:nvPicPr>
          <p:cNvPr id="5" name="Picture 4" descr="A screenshot of a chat&#10;&#10;Description automatically generated">
            <a:extLst>
              <a:ext uri="{FF2B5EF4-FFF2-40B4-BE49-F238E27FC236}">
                <a16:creationId xmlns:a16="http://schemas.microsoft.com/office/drawing/2014/main" id="{ADCE8686-FFC7-F936-3188-C1DD7E713E7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33773" y="1828800"/>
            <a:ext cx="6694965" cy="3765918"/>
          </a:xfrm>
          <a:prstGeom prst="roundRect">
            <a:avLst>
              <a:gd name="adj" fmla="val 4159"/>
            </a:avLst>
          </a:prstGeom>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id="{7440375A-CB9B-094B-7B93-8EC08BF5A943}"/>
              </a:ext>
            </a:extLst>
          </p:cNvPr>
          <p:cNvPicPr>
            <a:picLocks noChangeAspect="1"/>
          </p:cNvPicPr>
          <p:nvPr/>
        </p:nvPicPr>
        <p:blipFill>
          <a:blip r:embed="rId4" cstate="screen">
            <a:duotone>
              <a:prstClr val="black"/>
              <a:schemeClr val="accent6">
                <a:tint val="45000"/>
                <a:satMod val="400000"/>
              </a:schemeClr>
            </a:duotone>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a:ext>
            </a:extLst>
          </a:blip>
          <a:stretch>
            <a:fillRect/>
          </a:stretch>
        </p:blipFill>
        <p:spPr>
          <a:xfrm rot="8509715">
            <a:off x="2954457" y="1743145"/>
            <a:ext cx="825322" cy="877842"/>
          </a:xfrm>
          <a:prstGeom prst="rect">
            <a:avLst/>
          </a:prstGeom>
        </p:spPr>
      </p:pic>
      <p:sp>
        <p:nvSpPr>
          <p:cNvPr id="7" name="TextBox 6">
            <a:extLst>
              <a:ext uri="{FF2B5EF4-FFF2-40B4-BE49-F238E27FC236}">
                <a16:creationId xmlns:a16="http://schemas.microsoft.com/office/drawing/2014/main" id="{75AA955D-8B11-B668-B18D-9FBCEB4E0B44}"/>
              </a:ext>
            </a:extLst>
          </p:cNvPr>
          <p:cNvSpPr txBox="1"/>
          <p:nvPr/>
        </p:nvSpPr>
        <p:spPr>
          <a:xfrm>
            <a:off x="211873" y="4873083"/>
            <a:ext cx="65" cy="307777"/>
          </a:xfrm>
          <a:prstGeom prst="rect">
            <a:avLst/>
          </a:prstGeom>
          <a:noFill/>
        </p:spPr>
        <p:txBody>
          <a:bodyPr wrap="none" lIns="0" tIns="0" rIns="0" bIns="0" rtlCol="0">
            <a:spAutoFit/>
          </a:bodyPr>
          <a:lstStyle/>
          <a:p>
            <a:pPr algn="l"/>
            <a:endParaRPr lang="en-AE" sz="2000" dirty="0" err="1"/>
          </a:p>
        </p:txBody>
      </p:sp>
    </p:spTree>
    <p:extLst>
      <p:ext uri="{BB962C8B-B14F-4D97-AF65-F5344CB8AC3E}">
        <p14:creationId xmlns:p14="http://schemas.microsoft.com/office/powerpoint/2010/main" val="30617236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200"/>
                                  </p:stCondLst>
                                  <p:childTnLst>
                                    <p:animMotion origin="layout" path="M -4.16667E-6 -3.7037E-6 L -4.16667E-6 0.03542 " pathEditMode="relative" rAng="0" ptsTypes="AA">
                                      <p:cBhvr>
                                        <p:cTn id="9" dur="700" spd="-100000" fill="hold"/>
                                        <p:tgtEl>
                                          <p:spTgt spid="4"/>
                                        </p:tgtEl>
                                        <p:attrNameLst>
                                          <p:attrName>ppt_x</p:attrName>
                                          <p:attrName>ppt_y</p:attrName>
                                        </p:attrNameLst>
                                      </p:cBhvr>
                                      <p:rCtr x="0" y="1759"/>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50000" fill="hold" grpId="1" nodeType="withEffect">
                                  <p:stCondLst>
                                    <p:cond delay="0"/>
                                  </p:stCondLst>
                                  <p:childTnLst>
                                    <p:animMotion origin="layout" path="M -0.02786 0.00023 L -4.16667E-6 -2.96296E-6 " pathEditMode="relative" rAng="0" ptsTypes="AA">
                                      <p:cBhvr>
                                        <p:cTn id="14" dur="700" fill="hold"/>
                                        <p:tgtEl>
                                          <p:spTgt spid="3"/>
                                        </p:tgtEl>
                                        <p:attrNameLst>
                                          <p:attrName>ppt_x</p:attrName>
                                          <p:attrName>ppt_y</p:attrName>
                                        </p:attrNameLst>
                                      </p:cBhvr>
                                      <p:rCtr x="1393"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animBg="1"/>
      <p:bldP spid="4"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A49A-B807-D629-B68F-CAAAD0812F75}"/>
              </a:ext>
            </a:extLst>
          </p:cNvPr>
          <p:cNvSpPr>
            <a:spLocks noGrp="1"/>
          </p:cNvSpPr>
          <p:nvPr>
            <p:ph type="title"/>
          </p:nvPr>
        </p:nvSpPr>
        <p:spPr>
          <a:xfrm>
            <a:off x="588263" y="457200"/>
            <a:ext cx="11018520" cy="553998"/>
          </a:xfrm>
        </p:spPr>
        <p:txBody>
          <a:bodyPr/>
          <a:lstStyle/>
          <a:p>
            <a:pPr algn="ctr">
              <a:defRPr/>
            </a:pPr>
            <a:r>
              <a:rPr lang="en-US"/>
              <a:t>Building your copilot</a:t>
            </a:r>
          </a:p>
        </p:txBody>
      </p:sp>
      <p:grpSp>
        <p:nvGrpSpPr>
          <p:cNvPr id="3" name="Group 2">
            <a:extLst>
              <a:ext uri="{FF2B5EF4-FFF2-40B4-BE49-F238E27FC236}">
                <a16:creationId xmlns:a16="http://schemas.microsoft.com/office/drawing/2014/main" id="{5791351C-E495-F9A6-C945-BFB07338A640}"/>
              </a:ext>
            </a:extLst>
          </p:cNvPr>
          <p:cNvGrpSpPr/>
          <p:nvPr/>
        </p:nvGrpSpPr>
        <p:grpSpPr>
          <a:xfrm>
            <a:off x="590152" y="1701396"/>
            <a:ext cx="5466092" cy="3817620"/>
            <a:chOff x="5828702" y="1677509"/>
            <a:chExt cx="5669314" cy="3817620"/>
          </a:xfrm>
        </p:grpSpPr>
        <p:sp>
          <p:nvSpPr>
            <p:cNvPr id="4" name="Rectangle: Rounded Corners 36">
              <a:extLst>
                <a:ext uri="{FF2B5EF4-FFF2-40B4-BE49-F238E27FC236}">
                  <a16:creationId xmlns:a16="http://schemas.microsoft.com/office/drawing/2014/main" id="{9812590B-00F9-D2D7-3D43-4CBEE07CB44E}"/>
                </a:ext>
              </a:extLst>
            </p:cNvPr>
            <p:cNvSpPr/>
            <p:nvPr/>
          </p:nvSpPr>
          <p:spPr>
            <a:xfrm>
              <a:off x="5828702" y="1677509"/>
              <a:ext cx="5669314" cy="3817620"/>
            </a:xfrm>
            <a:prstGeom prst="roundRect">
              <a:avLst>
                <a:gd name="adj" fmla="val 401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grpSp>
          <p:nvGrpSpPr>
            <p:cNvPr id="6" name="Group 5">
              <a:extLst>
                <a:ext uri="{FF2B5EF4-FFF2-40B4-BE49-F238E27FC236}">
                  <a16:creationId xmlns:a16="http://schemas.microsoft.com/office/drawing/2014/main" id="{62C106EC-1CEE-1FD5-7B06-C008F442E8BD}"/>
                </a:ext>
              </a:extLst>
            </p:cNvPr>
            <p:cNvGrpSpPr/>
            <p:nvPr/>
          </p:nvGrpSpPr>
          <p:grpSpPr>
            <a:xfrm>
              <a:off x="6040405" y="2919238"/>
              <a:ext cx="5209596" cy="1334162"/>
              <a:chOff x="2994329" y="3735360"/>
              <a:chExt cx="6203342" cy="1334162"/>
            </a:xfrm>
          </p:grpSpPr>
          <p:sp>
            <p:nvSpPr>
              <p:cNvPr id="14" name="Rectangle: Rounded Corners 2">
                <a:extLst>
                  <a:ext uri="{FF2B5EF4-FFF2-40B4-BE49-F238E27FC236}">
                    <a16:creationId xmlns:a16="http://schemas.microsoft.com/office/drawing/2014/main" id="{A7DE6DE6-E8E0-85FE-1B8A-387FAA108999}"/>
                  </a:ext>
                </a:extLst>
              </p:cNvPr>
              <p:cNvSpPr/>
              <p:nvPr/>
            </p:nvSpPr>
            <p:spPr>
              <a:xfrm>
                <a:off x="3244781" y="4006441"/>
                <a:ext cx="2574335" cy="792000"/>
              </a:xfrm>
              <a:prstGeom prst="roundRect">
                <a:avLst>
                  <a:gd name="adj" fmla="val 20156"/>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Teams AI Library</a:t>
                </a:r>
              </a:p>
            </p:txBody>
          </p:sp>
          <p:sp>
            <p:nvSpPr>
              <p:cNvPr id="19" name="Rectangle: Rounded Corners 5">
                <a:extLst>
                  <a:ext uri="{FF2B5EF4-FFF2-40B4-BE49-F238E27FC236}">
                    <a16:creationId xmlns:a16="http://schemas.microsoft.com/office/drawing/2014/main" id="{6DBA0B5B-6801-2D66-08CF-08C65FA6F9D6}"/>
                  </a:ext>
                </a:extLst>
              </p:cNvPr>
              <p:cNvSpPr/>
              <p:nvPr/>
            </p:nvSpPr>
            <p:spPr>
              <a:xfrm>
                <a:off x="6371268" y="4006441"/>
                <a:ext cx="2574335" cy="792000"/>
              </a:xfrm>
              <a:prstGeom prst="roundRect">
                <a:avLst>
                  <a:gd name="adj" fmla="val 18235"/>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Bot Framework</a:t>
                </a:r>
              </a:p>
            </p:txBody>
          </p:sp>
          <p:sp>
            <p:nvSpPr>
              <p:cNvPr id="20" name="Rectangle: Rounded Corners 6">
                <a:extLst>
                  <a:ext uri="{FF2B5EF4-FFF2-40B4-BE49-F238E27FC236}">
                    <a16:creationId xmlns:a16="http://schemas.microsoft.com/office/drawing/2014/main" id="{983EF189-486A-B461-1D83-25DCC417CA90}"/>
                  </a:ext>
                </a:extLst>
              </p:cNvPr>
              <p:cNvSpPr/>
              <p:nvPr/>
            </p:nvSpPr>
            <p:spPr>
              <a:xfrm>
                <a:off x="2994329" y="3735360"/>
                <a:ext cx="6203342" cy="1334162"/>
              </a:xfrm>
              <a:prstGeom prst="roundRect">
                <a:avLst>
                  <a:gd name="adj" fmla="val 1390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pic>
            <p:nvPicPr>
              <p:cNvPr id="21" name="Graphic 20" descr="Add outline">
                <a:extLst>
                  <a:ext uri="{FF2B5EF4-FFF2-40B4-BE49-F238E27FC236}">
                    <a16:creationId xmlns:a16="http://schemas.microsoft.com/office/drawing/2014/main" id="{B8CEA181-5FEA-E9B2-6B58-B6AA28929C6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08983" y="4300857"/>
                <a:ext cx="172417" cy="172417"/>
              </a:xfrm>
              <a:prstGeom prst="rect">
                <a:avLst/>
              </a:prstGeom>
            </p:spPr>
          </p:pic>
        </p:grpSp>
        <p:sp>
          <p:nvSpPr>
            <p:cNvPr id="7" name="Rectangle: Rounded Corners 9">
              <a:extLst>
                <a:ext uri="{FF2B5EF4-FFF2-40B4-BE49-F238E27FC236}">
                  <a16:creationId xmlns:a16="http://schemas.microsoft.com/office/drawing/2014/main" id="{B23515A3-4BE3-9924-0964-13119131D2F3}"/>
                </a:ext>
              </a:extLst>
            </p:cNvPr>
            <p:cNvSpPr/>
            <p:nvPr/>
          </p:nvSpPr>
          <p:spPr>
            <a:xfrm>
              <a:off x="6039596" y="4513153"/>
              <a:ext cx="5209597" cy="720000"/>
            </a:xfrm>
            <a:prstGeom prst="roundRect">
              <a:avLst>
                <a:gd name="adj" fmla="val 20477"/>
              </a:avLst>
            </a:prstGeom>
            <a:gradFill flip="none" rotWithShape="1">
              <a:gsLst>
                <a:gs pos="80000">
                  <a:srgbClr val="C03BC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LLM</a:t>
              </a:r>
            </a:p>
          </p:txBody>
        </p:sp>
        <p:sp>
          <p:nvSpPr>
            <p:cNvPr id="10" name="Rectangle: Rounded Corners 27">
              <a:extLst>
                <a:ext uri="{FF2B5EF4-FFF2-40B4-BE49-F238E27FC236}">
                  <a16:creationId xmlns:a16="http://schemas.microsoft.com/office/drawing/2014/main" id="{6DFC298B-C098-A85B-7095-E2CF0D08338D}"/>
                </a:ext>
              </a:extLst>
            </p:cNvPr>
            <p:cNvSpPr/>
            <p:nvPr/>
          </p:nvSpPr>
          <p:spPr>
            <a:xfrm>
              <a:off x="6039596" y="1881786"/>
              <a:ext cx="5209597" cy="720000"/>
            </a:xfrm>
            <a:prstGeom prst="roundRect">
              <a:avLst>
                <a:gd name="adj" fmla="val 20477"/>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marR="0" lvl="0" indent="0" algn="ctr" fontAlgn="base">
                <a:lnSpc>
                  <a:spcPct val="100000"/>
                </a:lnSpc>
                <a:spcBef>
                  <a:spcPct val="0"/>
                </a:spcBef>
                <a:spcAft>
                  <a:spcPct val="0"/>
                </a:spcAft>
                <a:buClrTx/>
                <a:buSzTx/>
                <a:buFontTx/>
                <a:buNone/>
                <a:tabLst/>
                <a:defRPr/>
              </a:pPr>
              <a:r>
                <a:rPr lang="en-US" b="1">
                  <a:ln w="3175">
                    <a:noFill/>
                  </a:ln>
                  <a:gradFill>
                    <a:gsLst>
                      <a:gs pos="53147">
                        <a:srgbClr val="FFFFFF"/>
                      </a:gs>
                      <a:gs pos="28000">
                        <a:srgbClr val="FFFFFF"/>
                      </a:gs>
                    </a:gsLst>
                    <a:path path="circle">
                      <a:fillToRect l="100000" b="100000"/>
                    </a:path>
                  </a:gradFill>
                  <a:latin typeface="+mj-lt"/>
                  <a:cs typeface="Segoe UI" pitchFamily="34" charset="0"/>
                </a:rPr>
                <a:t>M365</a:t>
              </a:r>
            </a:p>
          </p:txBody>
        </p:sp>
      </p:grpSp>
      <p:sp>
        <p:nvSpPr>
          <p:cNvPr id="8" name="Rounded Rectangle 7">
            <a:extLst>
              <a:ext uri="{FF2B5EF4-FFF2-40B4-BE49-F238E27FC236}">
                <a16:creationId xmlns:a16="http://schemas.microsoft.com/office/drawing/2014/main" id="{6F5C79C8-2E0C-3B7A-489D-FAF4438959EC}"/>
              </a:ext>
            </a:extLst>
          </p:cNvPr>
          <p:cNvSpPr/>
          <p:nvPr/>
        </p:nvSpPr>
        <p:spPr>
          <a:xfrm>
            <a:off x="6527892" y="4478437"/>
            <a:ext cx="5086166" cy="1040579"/>
          </a:xfrm>
          <a:prstGeom prst="roundRect">
            <a:avLst>
              <a:gd name="adj" fmla="val 132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360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rotWithShape="1">
                  <a:gsLst>
                    <a:gs pos="0">
                      <a:srgbClr val="FFA38B"/>
                    </a:gs>
                    <a:gs pos="100000">
                      <a:srgbClr val="D59ED7"/>
                    </a:gs>
                  </a:gsLst>
                  <a:path path="circle">
                    <a:fillToRect l="100000" t="100000"/>
                  </a:path>
                  <a:tileRect r="-100000" b="-100000"/>
                </a:gradFill>
                <a:latin typeface="Segoe UI Semibold" panose="020B0502040204020203" pitchFamily="34" charset="0"/>
                <a:cs typeface="Segoe UI" pitchFamily="34" charset="0"/>
              </a:rPr>
              <a:t>Model:</a:t>
            </a:r>
            <a:endParaRPr lang="en-US" sz="2000" b="1">
              <a:ln w="3175">
                <a:noFill/>
              </a:ln>
              <a:solidFill>
                <a:schemeClr val="tx1">
                  <a:lumMod val="50000"/>
                </a:schemeClr>
              </a:solidFill>
              <a:latin typeface="Segoe UI Semibold" panose="020B0502040204020203" pitchFamily="34" charset="0"/>
              <a:cs typeface="Segoe UI" pitchFamily="34" charset="0"/>
            </a:endParaRPr>
          </a:p>
          <a:p>
            <a:pPr defTabSz="932472" fontAlgn="base">
              <a:spcBef>
                <a:spcPts val="600"/>
              </a:spcBef>
              <a:spcAft>
                <a:spcPct val="0"/>
              </a:spcAft>
            </a:pPr>
            <a:r>
              <a:rPr lang="en-US" sz="1600">
                <a:solidFill>
                  <a:schemeClr val="tx1">
                    <a:lumMod val="50000"/>
                  </a:schemeClr>
                </a:solidFill>
                <a:latin typeface="Segoe UI" panose="020B0502040204020203" pitchFamily="34" charset="0"/>
                <a:cs typeface="Segoe UI" panose="020B0502040204020203" pitchFamily="34" charset="0"/>
              </a:rPr>
              <a:t>Orchestrators, foundational models, and data</a:t>
            </a:r>
          </a:p>
        </p:txBody>
      </p:sp>
      <p:cxnSp>
        <p:nvCxnSpPr>
          <p:cNvPr id="9" name="Straight Connector 8">
            <a:extLst>
              <a:ext uri="{FF2B5EF4-FFF2-40B4-BE49-F238E27FC236}">
                <a16:creationId xmlns:a16="http://schemas.microsoft.com/office/drawing/2014/main" id="{F161264B-F8F3-E764-EB98-A4635AFD950D}"/>
              </a:ext>
            </a:extLst>
          </p:cNvPr>
          <p:cNvCxnSpPr>
            <a:cxnSpLocks/>
          </p:cNvCxnSpPr>
          <p:nvPr/>
        </p:nvCxnSpPr>
        <p:spPr>
          <a:xfrm flipH="1">
            <a:off x="6294003" y="4998726"/>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1" name="Rounded Rectangle 10">
            <a:extLst>
              <a:ext uri="{FF2B5EF4-FFF2-40B4-BE49-F238E27FC236}">
                <a16:creationId xmlns:a16="http://schemas.microsoft.com/office/drawing/2014/main" id="{EFC2FEF7-E12D-C6BD-320B-CAA86B79DAB5}"/>
              </a:ext>
            </a:extLst>
          </p:cNvPr>
          <p:cNvSpPr/>
          <p:nvPr/>
        </p:nvSpPr>
        <p:spPr>
          <a:xfrm>
            <a:off x="6527892" y="2943126"/>
            <a:ext cx="5086166" cy="1342012"/>
          </a:xfrm>
          <a:prstGeom prst="roundRect">
            <a:avLst>
              <a:gd name="adj" fmla="val 1142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rotWithShape="1">
                  <a:gsLst>
                    <a:gs pos="100000">
                      <a:srgbClr val="49C5B1"/>
                    </a:gs>
                    <a:gs pos="0">
                      <a:srgbClr val="8DC8E8"/>
                    </a:gs>
                  </a:gsLst>
                  <a:path path="circle">
                    <a:fillToRect l="100000" t="100000"/>
                  </a:path>
                  <a:tileRect r="-100000" b="-100000"/>
                </a:gradFill>
                <a:latin typeface="Segoe UI Semibold" panose="020B0502040204020203" pitchFamily="34" charset="0"/>
                <a:cs typeface="Segoe UI" pitchFamily="34" charset="0"/>
              </a:rPr>
              <a:t>Conversational Interface:</a:t>
            </a:r>
          </a:p>
          <a:p>
            <a:pPr defTabSz="932472" fontAlgn="base">
              <a:spcBef>
                <a:spcPts val="600"/>
              </a:spcBef>
              <a:spcAft>
                <a:spcPct val="0"/>
              </a:spcAft>
            </a:pPr>
            <a:r>
              <a:rPr lang="en-US" sz="1600">
                <a:solidFill>
                  <a:schemeClr val="tx1">
                    <a:lumMod val="50000"/>
                  </a:schemeClr>
                </a:solidFill>
                <a:latin typeface="Segoe UI" panose="020B0502040204020203" pitchFamily="34" charset="0"/>
                <a:cs typeface="Segoe UI" panose="020B0502040204020203" pitchFamily="34" charset="0"/>
              </a:rPr>
              <a:t>Instructions, Actions, Handlers, </a:t>
            </a:r>
            <a:br>
              <a:rPr lang="en-US" sz="1600">
                <a:solidFill>
                  <a:schemeClr val="tx1">
                    <a:lumMod val="50000"/>
                  </a:schemeClr>
                </a:solidFill>
                <a:latin typeface="Segoe UI" panose="020B0502040204020203" pitchFamily="34" charset="0"/>
                <a:cs typeface="Segoe UI" panose="020B0502040204020203" pitchFamily="34" charset="0"/>
              </a:rPr>
            </a:br>
            <a:r>
              <a:rPr lang="en-US" sz="1600">
                <a:solidFill>
                  <a:schemeClr val="tx1">
                    <a:lumMod val="50000"/>
                  </a:schemeClr>
                </a:solidFill>
                <a:latin typeface="Segoe UI" panose="020B0502040204020203" pitchFamily="34" charset="0"/>
                <a:cs typeface="Segoe UI" panose="020B0502040204020203" pitchFamily="34" charset="0"/>
              </a:rPr>
              <a:t>Triggers, and Intent Detection</a:t>
            </a:r>
          </a:p>
        </p:txBody>
      </p:sp>
      <p:cxnSp>
        <p:nvCxnSpPr>
          <p:cNvPr id="12" name="Straight Connector 11">
            <a:extLst>
              <a:ext uri="{FF2B5EF4-FFF2-40B4-BE49-F238E27FC236}">
                <a16:creationId xmlns:a16="http://schemas.microsoft.com/office/drawing/2014/main" id="{A494CCC3-EE15-A89C-8953-3B44FAE75F97}"/>
              </a:ext>
            </a:extLst>
          </p:cNvPr>
          <p:cNvCxnSpPr>
            <a:cxnSpLocks/>
          </p:cNvCxnSpPr>
          <p:nvPr/>
        </p:nvCxnSpPr>
        <p:spPr>
          <a:xfrm flipH="1">
            <a:off x="6294003" y="3614131"/>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3" name="TextBox 12">
            <a:extLst>
              <a:ext uri="{FF2B5EF4-FFF2-40B4-BE49-F238E27FC236}">
                <a16:creationId xmlns:a16="http://schemas.microsoft.com/office/drawing/2014/main" id="{911590C4-684F-32FD-4E5A-06C66AD6D0E4}"/>
              </a:ext>
            </a:extLst>
          </p:cNvPr>
          <p:cNvSpPr txBox="1"/>
          <p:nvPr/>
        </p:nvSpPr>
        <p:spPr>
          <a:xfrm>
            <a:off x="584200" y="5819135"/>
            <a:ext cx="54946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R="0" lvl="0" indent="0" algn="ctr" fontAlgn="auto">
              <a:lnSpc>
                <a:spcPct val="100000"/>
              </a:lnSpc>
              <a:spcBef>
                <a:spcPts val="0"/>
              </a:spcBef>
              <a:spcAft>
                <a:spcPts val="0"/>
              </a:spcAft>
              <a:buClrTx/>
              <a:buSzTx/>
              <a:buFontTx/>
              <a:buNone/>
              <a:tabLst/>
              <a:defRPr/>
            </a:pPr>
            <a:r>
              <a:rPr lang="en-US" sz="2400">
                <a:latin typeface="Segoe UI Light"/>
                <a:cs typeface="Segoe UI Light"/>
              </a:rPr>
              <a:t>.NET, JS, Python</a:t>
            </a:r>
          </a:p>
        </p:txBody>
      </p:sp>
      <p:sp>
        <p:nvSpPr>
          <p:cNvPr id="17" name="Rounded Rectangle 16">
            <a:extLst>
              <a:ext uri="{FF2B5EF4-FFF2-40B4-BE49-F238E27FC236}">
                <a16:creationId xmlns:a16="http://schemas.microsoft.com/office/drawing/2014/main" id="{E459E3E8-4645-E049-9DFE-49782102F911}"/>
              </a:ext>
            </a:extLst>
          </p:cNvPr>
          <p:cNvSpPr/>
          <p:nvPr/>
        </p:nvSpPr>
        <p:spPr>
          <a:xfrm>
            <a:off x="6515682" y="1696469"/>
            <a:ext cx="5086166" cy="1040579"/>
          </a:xfrm>
          <a:prstGeom prst="roundRect">
            <a:avLst>
              <a:gd name="adj" fmla="val 132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360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rotWithShape="1">
                  <a:gsLst>
                    <a:gs pos="0">
                      <a:srgbClr val="8661C5">
                        <a:lumMod val="89000"/>
                        <a:lumOff val="11000"/>
                      </a:srgbClr>
                    </a:gs>
                    <a:gs pos="100000">
                      <a:srgbClr val="5B5FC7"/>
                    </a:gs>
                  </a:gsLst>
                  <a:path path="circle">
                    <a:fillToRect l="100000" t="100000"/>
                  </a:path>
                  <a:tileRect r="-100000" b="-100000"/>
                </a:gradFill>
                <a:latin typeface="Segoe UI Semibold" panose="020B0502040204020203" pitchFamily="34" charset="0"/>
                <a:cs typeface="Segoe UI" pitchFamily="34" charset="0"/>
              </a:rPr>
              <a:t>UX:</a:t>
            </a:r>
            <a:endParaRPr lang="en-US" sz="2000" b="1">
              <a:ln w="3175">
                <a:noFill/>
              </a:ln>
              <a:solidFill>
                <a:schemeClr val="tx1">
                  <a:lumMod val="50000"/>
                </a:schemeClr>
              </a:solidFill>
              <a:latin typeface="Segoe UI Semibold" panose="020B0502040204020203" pitchFamily="34" charset="0"/>
              <a:cs typeface="Segoe UI" pitchFamily="34" charset="0"/>
            </a:endParaRPr>
          </a:p>
          <a:p>
            <a:pPr defTabSz="932472" fontAlgn="base">
              <a:spcBef>
                <a:spcPts val="600"/>
              </a:spcBef>
              <a:spcAft>
                <a:spcPct val="0"/>
              </a:spcAft>
            </a:pPr>
            <a:r>
              <a:rPr lang="en-US" sz="1600">
                <a:solidFill>
                  <a:schemeClr val="tx1">
                    <a:lumMod val="50000"/>
                  </a:schemeClr>
                </a:solidFill>
                <a:latin typeface="Segoe UI" panose="020B0502040204020203" pitchFamily="34" charset="0"/>
                <a:cs typeface="Segoe UI" panose="020B0502040204020203" pitchFamily="34" charset="0"/>
              </a:rPr>
              <a:t>Streaming, Citations, Feedback Looping, and more</a:t>
            </a:r>
          </a:p>
        </p:txBody>
      </p:sp>
      <p:cxnSp>
        <p:nvCxnSpPr>
          <p:cNvPr id="18" name="Straight Connector 17">
            <a:extLst>
              <a:ext uri="{FF2B5EF4-FFF2-40B4-BE49-F238E27FC236}">
                <a16:creationId xmlns:a16="http://schemas.microsoft.com/office/drawing/2014/main" id="{DF760FFE-260F-25C9-6396-DA79175D0154}"/>
              </a:ext>
            </a:extLst>
          </p:cNvPr>
          <p:cNvCxnSpPr>
            <a:cxnSpLocks/>
          </p:cNvCxnSpPr>
          <p:nvPr/>
        </p:nvCxnSpPr>
        <p:spPr>
          <a:xfrm flipH="1">
            <a:off x="6281793" y="2216758"/>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32716085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3258" y="-16134"/>
            <a:ext cx="10283535" cy="615553"/>
          </a:xfrm>
        </p:spPr>
        <p:txBody>
          <a:bodyPr/>
          <a:lstStyle/>
          <a:p>
            <a:r>
              <a:rPr lang="en-US" dirty="0"/>
              <a:t>Ed Pollack</a:t>
            </a:r>
            <a:endParaRPr lang="en-IN" dirty="0"/>
          </a:p>
        </p:txBody>
      </p:sp>
      <p:sp>
        <p:nvSpPr>
          <p:cNvPr id="3" name="Content Placeholder 2"/>
          <p:cNvSpPr>
            <a:spLocks noGrp="1"/>
          </p:cNvSpPr>
          <p:nvPr>
            <p:ph idx="1"/>
          </p:nvPr>
        </p:nvSpPr>
        <p:spPr>
          <a:xfrm>
            <a:off x="613256" y="692739"/>
            <a:ext cx="10965491" cy="5001344"/>
          </a:xfrm>
        </p:spPr>
        <p:txBody>
          <a:bodyPr>
            <a:normAutofit/>
          </a:bodyPr>
          <a:lstStyle/>
          <a:p>
            <a:pPr marL="342863" indent="-342863"/>
            <a:r>
              <a:rPr lang="en-US" dirty="0">
                <a:solidFill>
                  <a:schemeClr val="tx1"/>
                </a:solidFill>
                <a:latin typeface="Arial" panose="020B0604020202020204" pitchFamily="34" charset="0"/>
              </a:rPr>
              <a:t>Microsoft Data Platform MVP</a:t>
            </a:r>
          </a:p>
          <a:p>
            <a:pPr marL="342863" indent="-342863"/>
            <a:r>
              <a:rPr lang="en-US" dirty="0">
                <a:solidFill>
                  <a:schemeClr val="tx1"/>
                </a:solidFill>
                <a:latin typeface="Arial" panose="020B0604020202020204" pitchFamily="34" charset="0"/>
              </a:rPr>
              <a:t>Published author of:</a:t>
            </a:r>
          </a:p>
          <a:p>
            <a:pPr marL="800015" lvl="1" indent="-342863"/>
            <a:r>
              <a:rPr lang="en-US" sz="1400" dirty="0">
                <a:solidFill>
                  <a:schemeClr val="tx1"/>
                </a:solidFill>
                <a:latin typeface="Arial" panose="020B0604020202020204" pitchFamily="34" charset="0"/>
                <a:hlinkClick r:id="rId3"/>
              </a:rPr>
              <a:t>Dynamic SQL: Applications, Performance, and Security, 2</a:t>
            </a:r>
            <a:r>
              <a:rPr lang="en-US" sz="1400" baseline="30000" dirty="0">
                <a:solidFill>
                  <a:schemeClr val="tx1"/>
                </a:solidFill>
                <a:latin typeface="Arial" panose="020B0604020202020204" pitchFamily="34" charset="0"/>
                <a:hlinkClick r:id="rId3"/>
              </a:rPr>
              <a:t>nd</a:t>
            </a:r>
            <a:r>
              <a:rPr lang="en-US" sz="1400" dirty="0">
                <a:solidFill>
                  <a:schemeClr val="tx1"/>
                </a:solidFill>
                <a:latin typeface="Arial" panose="020B0604020202020204" pitchFamily="34" charset="0"/>
                <a:hlinkClick r:id="rId3"/>
              </a:rPr>
              <a:t> Edition</a:t>
            </a:r>
            <a:endParaRPr lang="en-US" sz="1400" dirty="0">
              <a:solidFill>
                <a:schemeClr val="tx1"/>
              </a:solidFill>
              <a:latin typeface="Arial" panose="020B0604020202020204" pitchFamily="34" charset="0"/>
            </a:endParaRPr>
          </a:p>
          <a:p>
            <a:pPr marL="800015" lvl="1" indent="-342863"/>
            <a:r>
              <a:rPr lang="en-US" sz="1400" dirty="0">
                <a:solidFill>
                  <a:schemeClr val="tx1"/>
                </a:solidFill>
                <a:latin typeface="Arial" panose="020B0604020202020204" pitchFamily="34" charset="0"/>
                <a:hlinkClick r:id="rId4"/>
              </a:rPr>
              <a:t>Analytics Optimization with Columnstore Indexes in SQL Server</a:t>
            </a:r>
            <a:endParaRPr lang="en-US" sz="1400" dirty="0">
              <a:solidFill>
                <a:schemeClr val="tx1"/>
              </a:solidFill>
              <a:latin typeface="Arial" panose="020B0604020202020204" pitchFamily="34" charset="0"/>
            </a:endParaRPr>
          </a:p>
          <a:p>
            <a:pPr marL="800015" lvl="1" indent="-342863"/>
            <a:r>
              <a:rPr lang="en-US" sz="1400" dirty="0">
                <a:solidFill>
                  <a:schemeClr val="tx1"/>
                </a:solidFill>
                <a:latin typeface="Arial" panose="020B0604020202020204" pitchFamily="34" charset="0"/>
                <a:hlinkClick r:id="rId5"/>
              </a:rPr>
              <a:t>Expert Performance Indexing in SQL Server, 4</a:t>
            </a:r>
            <a:r>
              <a:rPr lang="en-US" sz="1400" baseline="30000" dirty="0">
                <a:solidFill>
                  <a:schemeClr val="tx1"/>
                </a:solidFill>
                <a:latin typeface="Arial" panose="020B0604020202020204" pitchFamily="34" charset="0"/>
                <a:hlinkClick r:id="rId5"/>
              </a:rPr>
              <a:t>th</a:t>
            </a:r>
            <a:r>
              <a:rPr lang="en-US" sz="1400" dirty="0">
                <a:solidFill>
                  <a:schemeClr val="tx1"/>
                </a:solidFill>
                <a:latin typeface="Arial" panose="020B0604020202020204" pitchFamily="34" charset="0"/>
                <a:hlinkClick r:id="rId5"/>
              </a:rPr>
              <a:t> Edition</a:t>
            </a:r>
            <a:endParaRPr lang="en-US" sz="1400" dirty="0">
              <a:solidFill>
                <a:schemeClr val="tx1"/>
              </a:solidFill>
              <a:latin typeface="Arial" panose="020B0604020202020204" pitchFamily="34" charset="0"/>
            </a:endParaRPr>
          </a:p>
          <a:p>
            <a:pPr marL="800015" lvl="1" indent="-342863"/>
            <a:r>
              <a:rPr lang="en-US" sz="1400" dirty="0">
                <a:solidFill>
                  <a:schemeClr val="tx1"/>
                </a:solidFill>
                <a:latin typeface="Arial" panose="020B0604020202020204" pitchFamily="34" charset="0"/>
              </a:rPr>
              <a:t>Published in </a:t>
            </a:r>
            <a:r>
              <a:rPr lang="en-US" sz="1400" dirty="0">
                <a:solidFill>
                  <a:schemeClr val="tx1"/>
                </a:solidFill>
                <a:latin typeface="Arial" panose="020B0604020202020204" pitchFamily="34" charset="0"/>
                <a:hlinkClick r:id="rId6"/>
              </a:rPr>
              <a:t>Expert T-SQL Functions in SQL Server, 3</a:t>
            </a:r>
            <a:r>
              <a:rPr lang="en-US" sz="1400" baseline="30000" dirty="0">
                <a:solidFill>
                  <a:schemeClr val="tx1"/>
                </a:solidFill>
                <a:latin typeface="Arial" panose="020B0604020202020204" pitchFamily="34" charset="0"/>
                <a:hlinkClick r:id="rId6"/>
              </a:rPr>
              <a:t>rd</a:t>
            </a:r>
            <a:r>
              <a:rPr lang="en-US" sz="1400" dirty="0">
                <a:solidFill>
                  <a:schemeClr val="tx1"/>
                </a:solidFill>
                <a:latin typeface="Arial" panose="020B0604020202020204" pitchFamily="34" charset="0"/>
                <a:hlinkClick r:id="rId6"/>
              </a:rPr>
              <a:t> Edition</a:t>
            </a:r>
            <a:endParaRPr lang="en-US" sz="1400" dirty="0">
              <a:solidFill>
                <a:schemeClr val="tx1"/>
              </a:solidFill>
              <a:latin typeface="Arial" panose="020B0604020202020204" pitchFamily="34" charset="0"/>
            </a:endParaRPr>
          </a:p>
          <a:p>
            <a:pPr marL="342863" indent="-342863"/>
            <a:r>
              <a:rPr lang="en-US" dirty="0">
                <a:solidFill>
                  <a:schemeClr val="tx1"/>
                </a:solidFill>
                <a:latin typeface="Arial" panose="020B0604020202020204" pitchFamily="34" charset="0"/>
              </a:rPr>
              <a:t>Author on </a:t>
            </a:r>
            <a:r>
              <a:rPr lang="en-US" dirty="0">
                <a:solidFill>
                  <a:schemeClr val="tx1"/>
                </a:solidFill>
                <a:latin typeface="Arial" panose="020B0604020202020204" pitchFamily="34" charset="0"/>
                <a:hlinkClick r:id="rId7"/>
              </a:rPr>
              <a:t>Simple Talk</a:t>
            </a:r>
            <a:r>
              <a:rPr lang="en-US" dirty="0">
                <a:solidFill>
                  <a:schemeClr val="tx1"/>
                </a:solidFill>
                <a:latin typeface="Arial" panose="020B0604020202020204" pitchFamily="34" charset="0"/>
              </a:rPr>
              <a:t>.</a:t>
            </a:r>
          </a:p>
          <a:p>
            <a:pPr marL="342863" indent="-342863"/>
            <a:r>
              <a:rPr lang="en-US" dirty="0">
                <a:solidFill>
                  <a:schemeClr val="tx1"/>
                </a:solidFill>
                <a:latin typeface="Arial" panose="020B0604020202020204" pitchFamily="34" charset="0"/>
              </a:rPr>
              <a:t>Organizes:</a:t>
            </a:r>
          </a:p>
          <a:p>
            <a:pPr marL="800015" lvl="1" indent="-342863"/>
            <a:r>
              <a:rPr lang="en-US" sz="1400" dirty="0">
                <a:solidFill>
                  <a:schemeClr val="tx1"/>
                </a:solidFill>
                <a:latin typeface="Arial" panose="020B0604020202020204" pitchFamily="34" charset="0"/>
                <a:hlinkClick r:id="rId8"/>
              </a:rPr>
              <a:t>SQL Saturday Albany 2024</a:t>
            </a:r>
            <a:endParaRPr lang="en-US" sz="1400" dirty="0">
              <a:solidFill>
                <a:schemeClr val="tx1"/>
              </a:solidFill>
              <a:latin typeface="Arial" panose="020B0604020202020204" pitchFamily="34" charset="0"/>
            </a:endParaRPr>
          </a:p>
          <a:p>
            <a:pPr marL="800015" lvl="1" indent="-342863"/>
            <a:r>
              <a:rPr lang="en-US" sz="1400" dirty="0">
                <a:solidFill>
                  <a:schemeClr val="tx1"/>
                </a:solidFill>
                <a:latin typeface="Arial" panose="020B0604020202020204" pitchFamily="34" charset="0"/>
              </a:rPr>
              <a:t>SQL Saturday New York City (Tentatively: May 10</a:t>
            </a:r>
            <a:r>
              <a:rPr lang="en-US" sz="1400" baseline="30000" dirty="0">
                <a:solidFill>
                  <a:schemeClr val="tx1"/>
                </a:solidFill>
                <a:latin typeface="Arial" panose="020B0604020202020204" pitchFamily="34" charset="0"/>
              </a:rPr>
              <a:t>th)</a:t>
            </a:r>
            <a:endParaRPr lang="en-US" sz="1400" dirty="0">
              <a:solidFill>
                <a:schemeClr val="tx1"/>
              </a:solidFill>
              <a:latin typeface="Arial" panose="020B0604020202020204" pitchFamily="34" charset="0"/>
            </a:endParaRPr>
          </a:p>
          <a:p>
            <a:pPr marL="800015" lvl="1" indent="-342863"/>
            <a:r>
              <a:rPr lang="en-US" sz="1400" dirty="0">
                <a:solidFill>
                  <a:schemeClr val="tx1"/>
                </a:solidFill>
                <a:latin typeface="Arial" panose="020B0604020202020204" pitchFamily="34" charset="0"/>
                <a:hlinkClick r:id="rId9"/>
              </a:rPr>
              <a:t>Future Data Driven</a:t>
            </a:r>
            <a:endParaRPr lang="en-US" sz="1400" dirty="0">
              <a:solidFill>
                <a:schemeClr val="tx1"/>
              </a:solidFill>
              <a:latin typeface="Arial" panose="020B0604020202020204" pitchFamily="34" charset="0"/>
            </a:endParaRPr>
          </a:p>
          <a:p>
            <a:pPr marL="800015" lvl="1" indent="-342863"/>
            <a:r>
              <a:rPr lang="en-US" sz="1400" dirty="0">
                <a:latin typeface="Arial" panose="020B0604020202020204" pitchFamily="34" charset="0"/>
                <a:hlinkClick r:id="rId10"/>
              </a:rPr>
              <a:t>Capital Area SQL Server User Group</a:t>
            </a:r>
            <a:endParaRPr lang="en-US" sz="1400" dirty="0">
              <a:solidFill>
                <a:schemeClr val="tx1"/>
              </a:solidFill>
              <a:latin typeface="Arial" panose="020B0604020202020204" pitchFamily="34" charset="0"/>
            </a:endParaRPr>
          </a:p>
          <a:p>
            <a:pPr marL="342863" indent="-342863"/>
            <a:r>
              <a:rPr lang="en-IN" dirty="0">
                <a:solidFill>
                  <a:schemeClr val="tx1"/>
                </a:solidFill>
                <a:latin typeface="Arial" panose="020B0604020202020204" pitchFamily="34" charset="0"/>
              </a:rPr>
              <a:t>Speaker at many data events</a:t>
            </a:r>
          </a:p>
          <a:p>
            <a:pPr marL="342863" indent="-342863"/>
            <a:r>
              <a:rPr lang="en-IN" dirty="0">
                <a:solidFill>
                  <a:schemeClr val="tx1"/>
                </a:solidFill>
                <a:latin typeface="Arial" panose="020B0604020202020204" pitchFamily="34" charset="0"/>
              </a:rPr>
              <a:t>Find me on: </a:t>
            </a:r>
            <a:r>
              <a:rPr lang="en-IN" sz="2400" dirty="0">
                <a:latin typeface="Arial" panose="020B0604020202020204" pitchFamily="34" charset="0"/>
                <a:hlinkClick r:id="rId11"/>
              </a:rPr>
              <a:t>LinkedIn</a:t>
            </a:r>
            <a:endParaRPr lang="en-IN" sz="2400" i="1" dirty="0">
              <a:latin typeface="Arial" panose="020B0604020202020204" pitchFamily="34" charset="0"/>
            </a:endParaRPr>
          </a:p>
        </p:txBody>
      </p:sp>
      <p:pic>
        <p:nvPicPr>
          <p:cNvPr id="4" name="Picture 3">
            <a:extLst>
              <a:ext uri="{FF2B5EF4-FFF2-40B4-BE49-F238E27FC236}">
                <a16:creationId xmlns:a16="http://schemas.microsoft.com/office/drawing/2014/main" id="{3209A8EF-B183-4015-BB48-2C07A22F563C}"/>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9260065" y="3910734"/>
            <a:ext cx="2210449" cy="2947265"/>
          </a:xfrm>
          <a:prstGeom prst="rect">
            <a:avLst/>
          </a:prstGeom>
        </p:spPr>
      </p:pic>
      <p:pic>
        <p:nvPicPr>
          <p:cNvPr id="5" name="Picture 4" descr="A picture containing graphical user interface&#10;&#10;Description automatically generated">
            <a:hlinkClick r:id="rId13"/>
            <a:extLst>
              <a:ext uri="{FF2B5EF4-FFF2-40B4-BE49-F238E27FC236}">
                <a16:creationId xmlns:a16="http://schemas.microsoft.com/office/drawing/2014/main" id="{D3F7A6C4-8D67-22BC-72B0-492FB7CFB8A4}"/>
              </a:ext>
            </a:extLst>
          </p:cNvPr>
          <p:cNvPicPr>
            <a:picLocks noChangeAspect="1"/>
          </p:cNvPicPr>
          <p:nvPr/>
        </p:nvPicPr>
        <p:blipFill>
          <a:blip r:embed="rId14"/>
          <a:stretch>
            <a:fillRect/>
          </a:stretch>
        </p:blipFill>
        <p:spPr>
          <a:xfrm>
            <a:off x="4476920" y="5230210"/>
            <a:ext cx="1627789" cy="1627789"/>
          </a:xfrm>
          <a:prstGeom prst="rect">
            <a:avLst/>
          </a:prstGeom>
        </p:spPr>
      </p:pic>
      <p:pic>
        <p:nvPicPr>
          <p:cNvPr id="6" name="Picture 5">
            <a:hlinkClick r:id="rId7"/>
            <a:extLst>
              <a:ext uri="{FF2B5EF4-FFF2-40B4-BE49-F238E27FC236}">
                <a16:creationId xmlns:a16="http://schemas.microsoft.com/office/drawing/2014/main" id="{C0150A70-4960-1467-2BCE-63525BFB5DD3}"/>
              </a:ext>
            </a:extLst>
          </p:cNvPr>
          <p:cNvPicPr>
            <a:picLocks noChangeAspect="1"/>
          </p:cNvPicPr>
          <p:nvPr/>
        </p:nvPicPr>
        <p:blipFill>
          <a:blip r:embed="rId15"/>
          <a:stretch>
            <a:fillRect/>
          </a:stretch>
        </p:blipFill>
        <p:spPr>
          <a:xfrm>
            <a:off x="2676908" y="5912995"/>
            <a:ext cx="1800011" cy="945005"/>
          </a:xfrm>
          <a:prstGeom prst="rect">
            <a:avLst/>
          </a:prstGeom>
        </p:spPr>
      </p:pic>
      <p:pic>
        <p:nvPicPr>
          <p:cNvPr id="9" name="Picture 8" descr="A blue and white sign&#10;&#10;Description automatically generated with low confidence">
            <a:hlinkClick r:id="rId16"/>
            <a:extLst>
              <a:ext uri="{FF2B5EF4-FFF2-40B4-BE49-F238E27FC236}">
                <a16:creationId xmlns:a16="http://schemas.microsoft.com/office/drawing/2014/main" id="{1EA7EEA1-2A6F-B598-BAAE-DC313E479F0A}"/>
              </a:ext>
            </a:extLst>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7632275" y="4321729"/>
            <a:ext cx="1614144" cy="2532964"/>
          </a:xfrm>
          <a:prstGeom prst="rect">
            <a:avLst/>
          </a:prstGeom>
        </p:spPr>
      </p:pic>
      <p:pic>
        <p:nvPicPr>
          <p:cNvPr id="10" name="Picture 9" descr="A grey and orange logo&#10;&#10;Description automatically generated with low confidence">
            <a:hlinkClick r:id="rId18"/>
            <a:extLst>
              <a:ext uri="{FF2B5EF4-FFF2-40B4-BE49-F238E27FC236}">
                <a16:creationId xmlns:a16="http://schemas.microsoft.com/office/drawing/2014/main" id="{23D99231-E9AF-62EA-4A9E-A65939B34479}"/>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721487" y="6060817"/>
            <a:ext cx="1955421" cy="815335"/>
          </a:xfrm>
          <a:prstGeom prst="rect">
            <a:avLst/>
          </a:prstGeom>
        </p:spPr>
      </p:pic>
      <p:pic>
        <p:nvPicPr>
          <p:cNvPr id="11" name="Picture 10">
            <a:hlinkClick r:id="rId20"/>
            <a:extLst>
              <a:ext uri="{FF2B5EF4-FFF2-40B4-BE49-F238E27FC236}">
                <a16:creationId xmlns:a16="http://schemas.microsoft.com/office/drawing/2014/main" id="{CE1D1CE2-6B81-A465-0427-26DEE99175A1}"/>
              </a:ext>
            </a:extLst>
          </p:cNvPr>
          <p:cNvPicPr>
            <a:picLocks noChangeAspect="1"/>
          </p:cNvPicPr>
          <p:nvPr/>
        </p:nvPicPr>
        <p:blipFill>
          <a:blip r:embed="rId21"/>
          <a:stretch>
            <a:fillRect/>
          </a:stretch>
        </p:blipFill>
        <p:spPr>
          <a:xfrm>
            <a:off x="478520" y="5098493"/>
            <a:ext cx="3644245" cy="519305"/>
          </a:xfrm>
          <a:prstGeom prst="rect">
            <a:avLst/>
          </a:prstGeom>
        </p:spPr>
      </p:pic>
      <p:pic>
        <p:nvPicPr>
          <p:cNvPr id="8" name="Picture 7" descr="A red sign with white text&#10;&#10;Description automatically generated">
            <a:extLst>
              <a:ext uri="{FF2B5EF4-FFF2-40B4-BE49-F238E27FC236}">
                <a16:creationId xmlns:a16="http://schemas.microsoft.com/office/drawing/2014/main" id="{E22618DD-8B63-0416-0E5A-EFEA5D3C7869}"/>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6104710" y="4826311"/>
            <a:ext cx="1522628" cy="2028381"/>
          </a:xfrm>
          <a:prstGeom prst="rect">
            <a:avLst/>
          </a:prstGeom>
        </p:spPr>
      </p:pic>
    </p:spTree>
    <p:extLst>
      <p:ext uri="{BB962C8B-B14F-4D97-AF65-F5344CB8AC3E}">
        <p14:creationId xmlns:p14="http://schemas.microsoft.com/office/powerpoint/2010/main" val="42739626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A5171-2F7A-49FB-52A1-131ADC1274FE}"/>
              </a:ext>
            </a:extLst>
          </p:cNvPr>
          <p:cNvSpPr>
            <a:spLocks noGrp="1"/>
          </p:cNvSpPr>
          <p:nvPr>
            <p:ph type="title"/>
          </p:nvPr>
        </p:nvSpPr>
        <p:spPr>
          <a:xfrm>
            <a:off x="3061118" y="3429000"/>
            <a:ext cx="5876147" cy="553998"/>
          </a:xfrm>
        </p:spPr>
        <p:txBody>
          <a:bodyPr/>
          <a:lstStyle/>
          <a:p>
            <a:pPr algn="ctr"/>
            <a:r>
              <a:rPr lang="en-US" sz="3600" dirty="0"/>
              <a:t>aka.ms/</a:t>
            </a:r>
            <a:r>
              <a:rPr lang="en-US" sz="3600" dirty="0" err="1"/>
              <a:t>TryTeamsToolkit</a:t>
            </a:r>
            <a:endParaRPr lang="en-US" sz="3600" dirty="0"/>
          </a:p>
        </p:txBody>
      </p:sp>
      <p:sp>
        <p:nvSpPr>
          <p:cNvPr id="3" name="Rectangle: Rounded Corners 23">
            <a:extLst>
              <a:ext uri="{FF2B5EF4-FFF2-40B4-BE49-F238E27FC236}">
                <a16:creationId xmlns:a16="http://schemas.microsoft.com/office/drawing/2014/main" id="{4D43F00F-156F-6471-F901-51ED97CAEBF6}"/>
              </a:ext>
              <a:ext uri="{C183D7F6-B498-43B3-948B-1728B52AA6E4}">
                <adec:decorative xmlns:adec="http://schemas.microsoft.com/office/drawing/2017/decorative" val="0"/>
              </a:ext>
            </a:extLst>
          </p:cNvPr>
          <p:cNvSpPr/>
          <p:nvPr/>
        </p:nvSpPr>
        <p:spPr bwMode="auto">
          <a:xfrm>
            <a:off x="4820300" y="2223180"/>
            <a:ext cx="2357782" cy="403670"/>
          </a:xfrm>
          <a:prstGeom prst="roundRect">
            <a:avLst>
              <a:gd name="adj" fmla="val 36259"/>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000000">
                <a:alpha val="50000"/>
              </a:srgbClr>
            </a:outerShdw>
          </a:effectLst>
        </p:spPr>
        <p:txBody>
          <a:bodyPr rot="0" spcFirstLastPara="0" vertOverflow="overflow" horzOverflow="overflow" vert="horz" wrap="square" lIns="137160" tIns="18288" rIns="137160" bIns="54864" numCol="1" spcCol="0" rtlCol="0" fromWordArt="0" anchor="ctr" anchorCtr="0" forceAA="0" compatLnSpc="1">
            <a:prstTxWarp prst="textNoShape">
              <a:avLst/>
            </a:prstTxWarp>
            <a:spAutoFit/>
          </a:bodyPr>
          <a:lstStyle/>
          <a:p>
            <a:pPr algn="ctr" defTabSz="914400" fontAlgn="base">
              <a:spcBef>
                <a:spcPct val="0"/>
              </a:spcBef>
              <a:spcAft>
                <a:spcPct val="0"/>
              </a:spcAft>
            </a:pPr>
            <a:r>
              <a:rPr lang="en-CA" sz="1600" b="1">
                <a:ln w="3175">
                  <a:noFill/>
                </a:ln>
                <a:gradFill>
                  <a:gsLst>
                    <a:gs pos="53147">
                      <a:srgbClr val="FFFFFF"/>
                    </a:gs>
                    <a:gs pos="28000">
                      <a:srgbClr val="FFFFFF"/>
                    </a:gs>
                  </a:gsLst>
                  <a:path path="circle">
                    <a:fillToRect l="100000" b="100000"/>
                  </a:path>
                </a:gradFill>
                <a:latin typeface="+mj-lt"/>
                <a:cs typeface="Segoe UI" pitchFamily="34" charset="0"/>
              </a:rPr>
              <a:t>Try it today!</a:t>
            </a:r>
          </a:p>
        </p:txBody>
      </p:sp>
      <p:sp>
        <p:nvSpPr>
          <p:cNvPr id="5" name="TextBox 4">
            <a:extLst>
              <a:ext uri="{FF2B5EF4-FFF2-40B4-BE49-F238E27FC236}">
                <a16:creationId xmlns:a16="http://schemas.microsoft.com/office/drawing/2014/main" id="{03402E06-9981-61D4-1CCC-F8148B4CE01F}"/>
              </a:ext>
            </a:extLst>
          </p:cNvPr>
          <p:cNvSpPr txBox="1"/>
          <p:nvPr/>
        </p:nvSpPr>
        <p:spPr>
          <a:xfrm>
            <a:off x="4654758" y="2863805"/>
            <a:ext cx="2688866" cy="369332"/>
          </a:xfrm>
          <a:prstGeom prst="rect">
            <a:avLst/>
          </a:prstGeom>
          <a:noFill/>
        </p:spPr>
        <p:txBody>
          <a:bodyPr wrap="square">
            <a:spAutoFit/>
          </a:bodyPr>
          <a:lstStyle/>
          <a:p>
            <a:pPr algn="ctr"/>
            <a:r>
              <a:rPr lang="en-US" sz="18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W</a:t>
            </a:r>
            <a:r>
              <a:rPr lang="en-US"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ith Teams AI Library</a:t>
            </a:r>
            <a:r>
              <a:rPr lang="en-US" sz="18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 </a:t>
            </a:r>
            <a:endParaRPr lang="en-US"/>
          </a:p>
        </p:txBody>
      </p:sp>
    </p:spTree>
    <p:extLst>
      <p:ext uri="{BB962C8B-B14F-4D97-AF65-F5344CB8AC3E}">
        <p14:creationId xmlns:p14="http://schemas.microsoft.com/office/powerpoint/2010/main" val="85131875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5">
            <a:extLst>
              <a:ext uri="{FF2B5EF4-FFF2-40B4-BE49-F238E27FC236}">
                <a16:creationId xmlns:a16="http://schemas.microsoft.com/office/drawing/2014/main" id="{6F1C5242-5194-3F4C-4E8F-71142D08505E}"/>
              </a:ext>
            </a:extLst>
          </p:cNvPr>
          <p:cNvSpPr txBox="1">
            <a:spLocks/>
          </p:cNvSpPr>
          <p:nvPr/>
        </p:nvSpPr>
        <p:spPr>
          <a:xfrm>
            <a:off x="588264" y="3152001"/>
            <a:ext cx="4127692" cy="553998"/>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a:t>References</a:t>
            </a:r>
          </a:p>
        </p:txBody>
      </p:sp>
      <p:sp>
        <p:nvSpPr>
          <p:cNvPr id="10" name="Rounded Rectangle 64" descr="AI safety and security encompass the Copilot stack">
            <a:extLst>
              <a:ext uri="{FF2B5EF4-FFF2-40B4-BE49-F238E27FC236}">
                <a16:creationId xmlns:a16="http://schemas.microsoft.com/office/drawing/2014/main" id="{B43B5A2C-7363-B60A-B18E-501753C9F19A}"/>
              </a:ext>
              <a:ext uri="{C183D7F6-B498-43B3-948B-1728B52AA6E4}">
                <adec:decorative xmlns:adec="http://schemas.microsoft.com/office/drawing/2017/decorative" val="0"/>
              </a:ext>
            </a:extLst>
          </p:cNvPr>
          <p:cNvSpPr/>
          <p:nvPr/>
        </p:nvSpPr>
        <p:spPr bwMode="auto">
          <a:xfrm>
            <a:off x="3708400" y="1049867"/>
            <a:ext cx="8771466" cy="4831761"/>
          </a:xfrm>
          <a:prstGeom prst="roundRect">
            <a:avLst>
              <a:gd name="adj" fmla="val 287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sp>
        <p:nvSpPr>
          <p:cNvPr id="2" name="TextBox 1">
            <a:extLst>
              <a:ext uri="{FF2B5EF4-FFF2-40B4-BE49-F238E27FC236}">
                <a16:creationId xmlns:a16="http://schemas.microsoft.com/office/drawing/2014/main" id="{D9C78B17-3B34-F23D-6A84-8CD32A2C15C4}"/>
              </a:ext>
            </a:extLst>
          </p:cNvPr>
          <p:cNvSpPr txBox="1"/>
          <p:nvPr/>
        </p:nvSpPr>
        <p:spPr>
          <a:xfrm>
            <a:off x="4034411" y="1997839"/>
            <a:ext cx="9561235" cy="3416320"/>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a:cs typeface="Segoe UI"/>
              </a:rPr>
              <a:t>Teams Toolkit repo:		  </a:t>
            </a:r>
            <a:r>
              <a:rPr lang="en-US" sz="2400" b="1">
                <a:ln w="3175">
                  <a:noFill/>
                </a:ln>
                <a:gradFill flip="none">
                  <a:gsLst>
                    <a:gs pos="0">
                      <a:srgbClr val="FFA38B"/>
                    </a:gs>
                    <a:gs pos="32000">
                      <a:srgbClr val="D59ED7"/>
                    </a:gs>
                    <a:gs pos="68000">
                      <a:srgbClr val="8DC8E8"/>
                    </a:gs>
                    <a:gs pos="100000">
                      <a:srgbClr val="49C5B1"/>
                    </a:gs>
                  </a:gsLst>
                  <a:path path="circle">
                    <a:fillToRect l="100000" t="100000"/>
                  </a:path>
                  <a:tileRect r="-100000" b="-100000"/>
                </a:gradFill>
                <a:latin typeface="Segoe UI Semibold"/>
                <a:cs typeface="Segoe UI"/>
              </a:rPr>
              <a:t>aka.ms/</a:t>
            </a:r>
            <a:r>
              <a:rPr lang="en-US" sz="2400" b="1" err="1">
                <a:ln w="3175">
                  <a:noFill/>
                </a:ln>
                <a:gradFill flip="none">
                  <a:gsLst>
                    <a:gs pos="0">
                      <a:srgbClr val="FFA38B"/>
                    </a:gs>
                    <a:gs pos="32000">
                      <a:srgbClr val="D59ED7"/>
                    </a:gs>
                    <a:gs pos="68000">
                      <a:srgbClr val="8DC8E8"/>
                    </a:gs>
                    <a:gs pos="100000">
                      <a:srgbClr val="49C5B1"/>
                    </a:gs>
                  </a:gsLst>
                  <a:path path="circle">
                    <a:fillToRect l="100000" t="100000"/>
                  </a:path>
                  <a:tileRect r="-100000" b="-100000"/>
                </a:gradFill>
                <a:latin typeface="Segoe UI Semibold"/>
                <a:cs typeface="Segoe UI"/>
              </a:rPr>
              <a:t>ttk</a:t>
            </a:r>
            <a:r>
              <a:rPr lang="en-US" sz="2400" b="1">
                <a:ln w="3175">
                  <a:noFill/>
                </a:ln>
                <a:gradFill flip="none">
                  <a:gsLst>
                    <a:gs pos="0">
                      <a:srgbClr val="FFA38B"/>
                    </a:gs>
                    <a:gs pos="32000">
                      <a:srgbClr val="D59ED7"/>
                    </a:gs>
                    <a:gs pos="68000">
                      <a:srgbClr val="8DC8E8"/>
                    </a:gs>
                    <a:gs pos="100000">
                      <a:srgbClr val="49C5B1"/>
                    </a:gs>
                  </a:gsLst>
                  <a:path path="circle">
                    <a:fillToRect l="100000" t="100000"/>
                  </a:path>
                  <a:tileRect r="-100000" b="-100000"/>
                </a:gradFill>
                <a:latin typeface="Segoe UI Semibold"/>
                <a:cs typeface="Segoe UI"/>
              </a:rPr>
              <a:t> </a:t>
            </a:r>
            <a:endParaRPr lang="en-US" sz="2400">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a:cs typeface="Segoe UI"/>
              </a:rPr>
              <a:t>AI Library GitHub repo:    	  </a:t>
            </a:r>
            <a:r>
              <a:rPr lang="en-US" sz="2400" b="1">
                <a:ln w="3175">
                  <a:noFill/>
                </a:ln>
                <a:gradFill flip="none">
                  <a:gsLst>
                    <a:gs pos="0">
                      <a:srgbClr val="FFA38B"/>
                    </a:gs>
                    <a:gs pos="32000">
                      <a:srgbClr val="D59ED7"/>
                    </a:gs>
                    <a:gs pos="68000">
                      <a:srgbClr val="8DC8E8"/>
                    </a:gs>
                    <a:gs pos="100000">
                      <a:srgbClr val="49C5B1"/>
                    </a:gs>
                  </a:gsLst>
                  <a:path path="circle">
                    <a:fillToRect l="100000" t="100000"/>
                  </a:path>
                  <a:tileRect r="-100000" b="-100000"/>
                </a:gradFill>
                <a:latin typeface="Segoe UI Semibold"/>
                <a:cs typeface="Segoe UI"/>
                <a:hlinkClick r:id="rId3">
                  <a:extLst>
                    <a:ext uri="{A12FA001-AC4F-418D-AE19-62706E023703}">
                      <ahyp:hlinkClr xmlns:ahyp="http://schemas.microsoft.com/office/drawing/2018/hyperlinkcolor" val="tx"/>
                    </a:ext>
                  </a:extLst>
                </a:hlinkClick>
              </a:rPr>
              <a:t>aka.ms/teams-ai-repo</a:t>
            </a:r>
            <a:r>
              <a:rPr lang="en-US" sz="2400" b="1">
                <a:ln w="3175">
                  <a:noFill/>
                </a:ln>
                <a:gradFill flip="none">
                  <a:gsLst>
                    <a:gs pos="0">
                      <a:srgbClr val="FFA38B"/>
                    </a:gs>
                    <a:gs pos="32000">
                      <a:srgbClr val="D59ED7"/>
                    </a:gs>
                    <a:gs pos="68000">
                      <a:srgbClr val="8DC8E8"/>
                    </a:gs>
                    <a:gs pos="100000">
                      <a:srgbClr val="49C5B1"/>
                    </a:gs>
                  </a:gsLst>
                  <a:path path="circle">
                    <a:fillToRect l="100000" t="100000"/>
                  </a:path>
                  <a:tileRect r="-100000" b="-100000"/>
                </a:gradFill>
                <a:latin typeface="Segoe UI Semibold"/>
                <a:cs typeface="Segoe UI"/>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a:cs typeface="Segoe UI"/>
              </a:rPr>
              <a:t>Powered by AI UX: 		  </a:t>
            </a:r>
            <a:r>
              <a:rPr lang="en-US" sz="2400" b="1">
                <a:ln w="3175">
                  <a:noFill/>
                </a:ln>
                <a:gradFill flip="none">
                  <a:gsLst>
                    <a:gs pos="0">
                      <a:srgbClr val="FFA38B"/>
                    </a:gs>
                    <a:gs pos="32000">
                      <a:srgbClr val="D59ED7"/>
                    </a:gs>
                    <a:gs pos="68000">
                      <a:srgbClr val="8DC8E8"/>
                    </a:gs>
                    <a:gs pos="100000">
                      <a:srgbClr val="49C5B1"/>
                    </a:gs>
                  </a:gsLst>
                  <a:path path="circle">
                    <a:fillToRect l="100000" t="100000"/>
                  </a:path>
                  <a:tileRect r="-100000" b="-100000"/>
                </a:gradFill>
                <a:latin typeface="Segoe UI Semibold"/>
                <a:cs typeface="Segoe UI"/>
                <a:hlinkClick r:id="rId4">
                  <a:extLst>
                    <a:ext uri="{A12FA001-AC4F-418D-AE19-62706E023703}">
                      <ahyp:hlinkClr xmlns:ahyp="http://schemas.microsoft.com/office/drawing/2018/hyperlinkcolor" val="tx"/>
                    </a:ext>
                  </a:extLst>
                </a:hlinkClick>
              </a:rPr>
              <a:t>aka.ms/powered-by-ai</a:t>
            </a:r>
            <a:endParaRPr lang="en-US" sz="2400" b="1">
              <a:ln w="3175">
                <a:noFill/>
              </a:ln>
              <a:gradFill flip="none">
                <a:gsLst>
                  <a:gs pos="0">
                    <a:srgbClr val="FFA38B"/>
                  </a:gs>
                  <a:gs pos="32000">
                    <a:srgbClr val="D59ED7"/>
                  </a:gs>
                  <a:gs pos="68000">
                    <a:srgbClr val="8DC8E8"/>
                  </a:gs>
                  <a:gs pos="100000">
                    <a:srgbClr val="49C5B1"/>
                  </a:gs>
                </a:gsLst>
                <a:path path="circle">
                  <a:fillToRect l="100000" t="100000"/>
                </a:path>
                <a:tileRect r="-100000" b="-100000"/>
              </a:gradFill>
              <a:latin typeface="Segoe UI Semibold"/>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a:cs typeface="Segoe UI"/>
              </a:rPr>
              <a:t>Adaptive Card starter pack:  </a:t>
            </a:r>
            <a:r>
              <a:rPr lang="en-US" sz="2400" b="1">
                <a:ln w="3175">
                  <a:noFill/>
                </a:ln>
                <a:gradFill flip="none">
                  <a:gsLst>
                    <a:gs pos="0">
                      <a:srgbClr val="FFA38B"/>
                    </a:gs>
                    <a:gs pos="32000">
                      <a:srgbClr val="D59ED7"/>
                    </a:gs>
                    <a:gs pos="68000">
                      <a:srgbClr val="8DC8E8"/>
                    </a:gs>
                    <a:gs pos="100000">
                      <a:srgbClr val="49C5B1"/>
                    </a:gs>
                  </a:gsLst>
                  <a:path path="circle">
                    <a:fillToRect l="100000" t="100000"/>
                  </a:path>
                  <a:tileRect r="-100000" b="-100000"/>
                </a:gradFill>
                <a:latin typeface="Segoe UI Semibold"/>
                <a:cs typeface="Segoe UI"/>
                <a:hlinkClick r:id="rId5">
                  <a:extLst>
                    <a:ext uri="{A12FA001-AC4F-418D-AE19-62706E023703}">
                      <ahyp:hlinkClr xmlns:ahyp="http://schemas.microsoft.com/office/drawing/2018/hyperlinkcolor" val="tx"/>
                    </a:ext>
                  </a:extLst>
                </a:hlinkClick>
              </a:rPr>
              <a:t>aka.ms/teams-card-starters</a:t>
            </a:r>
            <a:endParaRPr lang="en-US" sz="2400" b="1">
              <a:ln w="3175">
                <a:noFill/>
              </a:ln>
              <a:gradFill flip="none">
                <a:gsLst>
                  <a:gs pos="0">
                    <a:srgbClr val="FFA38B"/>
                  </a:gs>
                  <a:gs pos="32000">
                    <a:srgbClr val="D59ED7"/>
                  </a:gs>
                  <a:gs pos="68000">
                    <a:srgbClr val="8DC8E8"/>
                  </a:gs>
                  <a:gs pos="100000">
                    <a:srgbClr val="49C5B1"/>
                  </a:gs>
                </a:gsLst>
                <a:path path="circle">
                  <a:fillToRect l="100000" t="100000"/>
                </a:path>
                <a:tileRect r="-100000" b="-100000"/>
              </a:gradFill>
              <a:latin typeface="Segoe UI Semibold"/>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a:latin typeface="Segoe Sans Display"/>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b="1">
              <a:ln w="3175">
                <a:noFill/>
              </a:ln>
              <a:gradFill flip="none" rotWithShape="1">
                <a:gsLst>
                  <a:gs pos="0">
                    <a:srgbClr val="FFA38B"/>
                  </a:gs>
                  <a:gs pos="32000">
                    <a:srgbClr val="D59ED7"/>
                  </a:gs>
                  <a:gs pos="68000">
                    <a:srgbClr val="8DC8E8"/>
                  </a:gs>
                  <a:gs pos="100000">
                    <a:srgbClr val="49C5B1"/>
                  </a:gs>
                </a:gsLst>
                <a:path path="circle">
                  <a:fillToRect l="100000" t="100000"/>
                </a:path>
                <a:tileRect r="-100000" b="-100000"/>
              </a:gradFill>
              <a:latin typeface="Segoe UI Semibold"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23889144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764E9-8617-2A9F-7DBC-BA5AFEBAE64B}"/>
              </a:ext>
            </a:extLst>
          </p:cNvPr>
          <p:cNvSpPr>
            <a:spLocks noGrp="1"/>
          </p:cNvSpPr>
          <p:nvPr>
            <p:ph type="title"/>
          </p:nvPr>
        </p:nvSpPr>
        <p:spPr>
          <a:xfrm>
            <a:off x="582171" y="1784173"/>
            <a:ext cx="6367270" cy="1923604"/>
          </a:xfrm>
        </p:spPr>
        <p:txBody>
          <a:bodyPr/>
          <a:lstStyle/>
          <a:p>
            <a:r>
              <a:rPr lang="en-US">
                <a:gradFill flip="none">
                  <a:gsLst>
                    <a:gs pos="58000">
                      <a:srgbClr val="4F2BD3"/>
                    </a:gs>
                    <a:gs pos="100000">
                      <a:srgbClr val="D600AA"/>
                    </a:gs>
                  </a:gsLst>
                  <a:lin ang="3600000" scaled="0"/>
                  <a:tileRect/>
                </a:gradFill>
                <a:latin typeface="Open Sans" panose="020B0606030504020204" pitchFamily="34" charset="0"/>
                <a:ea typeface="Open Sans" panose="020B0606030504020204" pitchFamily="34" charset="0"/>
                <a:cs typeface="Open Sans" panose="020B0606030504020204" pitchFamily="34" charset="0"/>
              </a:rPr>
              <a:t>.NET Conf:</a:t>
            </a:r>
            <a:br>
              <a:rPr lang="en-US">
                <a:gradFill flip="none">
                  <a:gsLst>
                    <a:gs pos="58000">
                      <a:srgbClr val="4F2BD3"/>
                    </a:gs>
                    <a:gs pos="100000">
                      <a:srgbClr val="D600AA"/>
                    </a:gs>
                  </a:gsLst>
                  <a:lin ang="3600000" scaled="0"/>
                  <a:tileRect/>
                </a:gradFill>
                <a:latin typeface="Open Sans" panose="020B0606030504020204" pitchFamily="34" charset="0"/>
                <a:ea typeface="Open Sans" panose="020B0606030504020204" pitchFamily="34" charset="0"/>
                <a:cs typeface="Open Sans" panose="020B0606030504020204" pitchFamily="34" charset="0"/>
              </a:rPr>
            </a:br>
            <a:r>
              <a:rPr lang="en-US">
                <a:gradFill flip="none">
                  <a:gsLst>
                    <a:gs pos="58000">
                      <a:srgbClr val="4F2BD3"/>
                    </a:gs>
                    <a:gs pos="100000">
                      <a:srgbClr val="D600AA"/>
                    </a:gs>
                  </a:gsLst>
                  <a:lin ang="3600000" scaled="0"/>
                  <a:tileRect/>
                </a:gradFill>
                <a:latin typeface="Open Sans" panose="020B0606030504020204" pitchFamily="34" charset="0"/>
                <a:ea typeface="Open Sans" panose="020B0606030504020204" pitchFamily="34" charset="0"/>
                <a:cs typeface="Open Sans" panose="020B0606030504020204" pitchFamily="34" charset="0"/>
              </a:rPr>
              <a:t>Focus on AI</a:t>
            </a:r>
          </a:p>
        </p:txBody>
      </p:sp>
      <p:sp>
        <p:nvSpPr>
          <p:cNvPr id="3" name="Text Placeholder 2">
            <a:extLst>
              <a:ext uri="{FF2B5EF4-FFF2-40B4-BE49-F238E27FC236}">
                <a16:creationId xmlns:a16="http://schemas.microsoft.com/office/drawing/2014/main" id="{165F81B2-4CC3-877C-505A-61751A18A525}"/>
              </a:ext>
            </a:extLst>
          </p:cNvPr>
          <p:cNvSpPr>
            <a:spLocks noGrp="1"/>
          </p:cNvSpPr>
          <p:nvPr>
            <p:ph type="body" sz="quarter" idx="10"/>
          </p:nvPr>
        </p:nvSpPr>
        <p:spPr>
          <a:xfrm>
            <a:off x="582171" y="4091364"/>
            <a:ext cx="5430837" cy="276999"/>
          </a:xfrm>
        </p:spPr>
        <p:txBody>
          <a:bodyPr/>
          <a:lstStyle/>
          <a:p>
            <a:r>
              <a:rPr lang="en-US" sz="4000">
                <a:solidFill>
                  <a:schemeClr val="accent2"/>
                </a:solidFill>
              </a:rPr>
              <a:t>Learn more</a:t>
            </a:r>
          </a:p>
        </p:txBody>
      </p:sp>
      <p:sp>
        <p:nvSpPr>
          <p:cNvPr id="4" name="Text Placeholder 2">
            <a:extLst>
              <a:ext uri="{FF2B5EF4-FFF2-40B4-BE49-F238E27FC236}">
                <a16:creationId xmlns:a16="http://schemas.microsoft.com/office/drawing/2014/main" id="{681E6222-C4A7-C738-EB70-34311359489A}"/>
              </a:ext>
            </a:extLst>
          </p:cNvPr>
          <p:cNvSpPr txBox="1">
            <a:spLocks/>
          </p:cNvSpPr>
          <p:nvPr/>
        </p:nvSpPr>
        <p:spPr>
          <a:xfrm>
            <a:off x="582171" y="4842260"/>
            <a:ext cx="5923732" cy="276999"/>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20000"/>
              </a:spcBef>
              <a:spcAft>
                <a:spcPts val="0"/>
              </a:spcAft>
              <a:buClr>
                <a:schemeClr val="accent2"/>
              </a:buClr>
              <a:buSzPct val="90000"/>
              <a:buFontTx/>
              <a:buNone/>
              <a:tabLst/>
              <a:defRPr sz="1800" b="1" kern="1200" spc="0" baseline="0">
                <a:solidFill>
                  <a:schemeClr val="tx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457200" marR="0" indent="-228600" algn="l" defTabSz="932742" rtl="0" eaLnBrk="1" fontAlgn="auto" latinLnBrk="0" hangingPunct="1">
              <a:lnSpc>
                <a:spcPct val="100000"/>
              </a:lnSpc>
              <a:spcBef>
                <a:spcPct val="20000"/>
              </a:spcBef>
              <a:spcAft>
                <a:spcPts val="0"/>
              </a:spcAft>
              <a:buClr>
                <a:schemeClr val="accent5"/>
              </a:buClr>
              <a:buSzPct val="90000"/>
              <a:buFont typeface="Arial" panose="020B0604020202020204" pitchFamily="34" charset="0"/>
              <a:buChar char="•"/>
              <a:tabLst/>
              <a:defRPr sz="1200" b="0" kern="1200" spc="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657225" marR="0" indent="-200025" algn="l" defTabSz="932742" rtl="0" eaLnBrk="1" fontAlgn="auto" latinLnBrk="0" hangingPunct="1">
              <a:lnSpc>
                <a:spcPct val="100000"/>
              </a:lnSpc>
              <a:spcBef>
                <a:spcPct val="20000"/>
              </a:spcBef>
              <a:spcAft>
                <a:spcPts val="0"/>
              </a:spcAft>
              <a:buClr>
                <a:schemeClr val="accent5"/>
              </a:buClr>
              <a:buSzPct val="90000"/>
              <a:buFont typeface="Arial" panose="020B0604020202020204" pitchFamily="34" charset="0"/>
              <a:buChar char="•"/>
              <a:tabLst/>
              <a:defRPr sz="1200" b="0" kern="1200" spc="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842963" marR="0" indent="-180975" algn="l" defTabSz="932742" rtl="0" eaLnBrk="1" fontAlgn="auto" latinLnBrk="0" hangingPunct="1">
              <a:lnSpc>
                <a:spcPct val="100000"/>
              </a:lnSpc>
              <a:spcBef>
                <a:spcPct val="20000"/>
              </a:spcBef>
              <a:spcAft>
                <a:spcPts val="0"/>
              </a:spcAft>
              <a:buClr>
                <a:schemeClr val="accent5"/>
              </a:buClr>
              <a:buSzPct val="90000"/>
              <a:buFont typeface="Arial" panose="020B0604020202020204" pitchFamily="34" charset="0"/>
              <a:buChar char="•"/>
              <a:tabLst/>
              <a:defRPr sz="1200" b="0" kern="1200" spc="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1023938" marR="0" indent="-168275" algn="l" defTabSz="932742" rtl="0" eaLnBrk="1" fontAlgn="auto" latinLnBrk="0" hangingPunct="1">
              <a:lnSpc>
                <a:spcPct val="100000"/>
              </a:lnSpc>
              <a:spcBef>
                <a:spcPct val="20000"/>
              </a:spcBef>
              <a:spcAft>
                <a:spcPts val="0"/>
              </a:spcAft>
              <a:buClr>
                <a:schemeClr val="accent5"/>
              </a:buClr>
              <a:buSzPct val="90000"/>
              <a:buFont typeface="Arial" panose="020B0604020202020204" pitchFamily="34" charset="0"/>
              <a:buChar char="•"/>
              <a:tabLst/>
              <a:defRPr sz="1200" b="0" kern="1200" spc="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aka.ms/dotnetFocusAI/Collection</a:t>
            </a:r>
          </a:p>
        </p:txBody>
      </p:sp>
      <p:pic>
        <p:nvPicPr>
          <p:cNvPr id="5" name="Picture 4">
            <a:extLst>
              <a:ext uri="{FF2B5EF4-FFF2-40B4-BE49-F238E27FC236}">
                <a16:creationId xmlns:a16="http://schemas.microsoft.com/office/drawing/2014/main" id="{D5ECE9AA-B94C-A00B-C686-7E85F5D8E495}"/>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875283" y="2167760"/>
            <a:ext cx="2522481" cy="2522481"/>
          </a:xfrm>
          <a:prstGeom prst="rect">
            <a:avLst/>
          </a:prstGeom>
        </p:spPr>
      </p:pic>
    </p:spTree>
    <p:extLst>
      <p:ext uri="{BB962C8B-B14F-4D97-AF65-F5344CB8AC3E}">
        <p14:creationId xmlns:p14="http://schemas.microsoft.com/office/powerpoint/2010/main" val="156910882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D9F23C4-91A8-6783-4F40-4EB43057D525}"/>
              </a:ext>
            </a:extLst>
          </p:cNvPr>
          <p:cNvSpPr>
            <a:spLocks noGrp="1"/>
          </p:cNvSpPr>
          <p:nvPr>
            <p:ph type="title"/>
          </p:nvPr>
        </p:nvSpPr>
        <p:spPr/>
        <p:txBody>
          <a:bodyPr/>
          <a:lstStyle/>
          <a:p>
            <a:r>
              <a:rPr lang="en-US"/>
              <a:t>Agenda</a:t>
            </a:r>
          </a:p>
        </p:txBody>
      </p:sp>
      <p:sp>
        <p:nvSpPr>
          <p:cNvPr id="5" name="Text Placeholder 4">
            <a:extLst>
              <a:ext uri="{FF2B5EF4-FFF2-40B4-BE49-F238E27FC236}">
                <a16:creationId xmlns:a16="http://schemas.microsoft.com/office/drawing/2014/main" id="{ED3A72B1-F37E-E892-FF34-B5A99F040DCC}"/>
              </a:ext>
            </a:extLst>
          </p:cNvPr>
          <p:cNvSpPr>
            <a:spLocks noGrp="1"/>
          </p:cNvSpPr>
          <p:nvPr>
            <p:ph type="body" sz="quarter" idx="16"/>
          </p:nvPr>
        </p:nvSpPr>
        <p:spPr>
          <a:xfrm>
            <a:off x="1688750" y="4106047"/>
            <a:ext cx="2313432" cy="276999"/>
          </a:xfrm>
        </p:spPr>
        <p:txBody>
          <a:bodyPr/>
          <a:lstStyle/>
          <a:p>
            <a:r>
              <a:rPr lang="en-US"/>
              <a:t>Copilot stack</a:t>
            </a:r>
          </a:p>
        </p:txBody>
      </p:sp>
      <p:sp>
        <p:nvSpPr>
          <p:cNvPr id="6" name="Text Placeholder 5">
            <a:extLst>
              <a:ext uri="{FF2B5EF4-FFF2-40B4-BE49-F238E27FC236}">
                <a16:creationId xmlns:a16="http://schemas.microsoft.com/office/drawing/2014/main" id="{329D359B-2CF1-6489-314D-7D3C50883EDC}"/>
              </a:ext>
            </a:extLst>
          </p:cNvPr>
          <p:cNvSpPr>
            <a:spLocks noGrp="1"/>
          </p:cNvSpPr>
          <p:nvPr>
            <p:ph type="body" sz="quarter" idx="17"/>
          </p:nvPr>
        </p:nvSpPr>
        <p:spPr>
          <a:xfrm>
            <a:off x="4939284" y="4106047"/>
            <a:ext cx="2313432" cy="276999"/>
          </a:xfrm>
        </p:spPr>
        <p:txBody>
          <a:bodyPr/>
          <a:lstStyle/>
          <a:p>
            <a:r>
              <a:rPr lang="en-US"/>
              <a:t>Teams AI Library</a:t>
            </a:r>
          </a:p>
        </p:txBody>
      </p:sp>
      <p:sp>
        <p:nvSpPr>
          <p:cNvPr id="7" name="Text Placeholder 6">
            <a:extLst>
              <a:ext uri="{FF2B5EF4-FFF2-40B4-BE49-F238E27FC236}">
                <a16:creationId xmlns:a16="http://schemas.microsoft.com/office/drawing/2014/main" id="{DE4D0070-6086-886F-5509-FB1FC8B8450E}"/>
              </a:ext>
            </a:extLst>
          </p:cNvPr>
          <p:cNvSpPr>
            <a:spLocks noGrp="1"/>
          </p:cNvSpPr>
          <p:nvPr>
            <p:ph type="body" sz="quarter" idx="18"/>
          </p:nvPr>
        </p:nvSpPr>
        <p:spPr>
          <a:xfrm>
            <a:off x="8189820" y="4106047"/>
            <a:ext cx="2313432" cy="276999"/>
          </a:xfrm>
        </p:spPr>
        <p:txBody>
          <a:bodyPr/>
          <a:lstStyle/>
          <a:p>
            <a:r>
              <a:rPr lang="en-US"/>
              <a:t>Teams Toolkit</a:t>
            </a:r>
          </a:p>
        </p:txBody>
      </p:sp>
      <p:sp>
        <p:nvSpPr>
          <p:cNvPr id="8" name="Text Placeholder 7">
            <a:extLst>
              <a:ext uri="{FF2B5EF4-FFF2-40B4-BE49-F238E27FC236}">
                <a16:creationId xmlns:a16="http://schemas.microsoft.com/office/drawing/2014/main" id="{22588462-4FAD-F008-5C59-2C3A799EB32F}"/>
              </a:ext>
            </a:extLst>
          </p:cNvPr>
          <p:cNvSpPr>
            <a:spLocks noGrp="1"/>
          </p:cNvSpPr>
          <p:nvPr>
            <p:ph type="body" sz="quarter" idx="20"/>
          </p:nvPr>
        </p:nvSpPr>
        <p:spPr/>
        <p:txBody>
          <a:bodyPr/>
          <a:lstStyle/>
          <a:p>
            <a:r>
              <a:rPr lang="en-US">
                <a:gradFill>
                  <a:gsLst>
                    <a:gs pos="16000">
                      <a:srgbClr val="4F2BD3"/>
                    </a:gs>
                    <a:gs pos="100000">
                      <a:srgbClr val="D502A9"/>
                    </a:gs>
                  </a:gsLst>
                  <a:lin ang="2700000" scaled="1"/>
                </a:gradFill>
                <a:latin typeface="Open Sans ExtraBold"/>
                <a:ea typeface="Open Sans ExtraBold"/>
                <a:cs typeface="Open Sans ExtraBold"/>
              </a:rPr>
              <a:t>02</a:t>
            </a:r>
            <a:endParaRPr lang="en-US"/>
          </a:p>
        </p:txBody>
      </p:sp>
      <p:sp>
        <p:nvSpPr>
          <p:cNvPr id="9" name="Text Placeholder 8">
            <a:extLst>
              <a:ext uri="{FF2B5EF4-FFF2-40B4-BE49-F238E27FC236}">
                <a16:creationId xmlns:a16="http://schemas.microsoft.com/office/drawing/2014/main" id="{791763B1-F6E5-6239-3F5B-ADD8C4659A37}"/>
              </a:ext>
            </a:extLst>
          </p:cNvPr>
          <p:cNvSpPr>
            <a:spLocks noGrp="1"/>
          </p:cNvSpPr>
          <p:nvPr>
            <p:ph type="body" sz="quarter" idx="21"/>
          </p:nvPr>
        </p:nvSpPr>
        <p:spPr/>
        <p:txBody>
          <a:bodyPr/>
          <a:lstStyle/>
          <a:p>
            <a:r>
              <a:rPr lang="en-US">
                <a:gradFill>
                  <a:gsLst>
                    <a:gs pos="16000">
                      <a:srgbClr val="4F2BD3"/>
                    </a:gs>
                    <a:gs pos="100000">
                      <a:srgbClr val="D502A9"/>
                    </a:gs>
                  </a:gsLst>
                  <a:lin ang="2700000" scaled="1"/>
                </a:gradFill>
                <a:latin typeface="Open Sans ExtraBold"/>
                <a:ea typeface="Open Sans ExtraBold"/>
                <a:cs typeface="Open Sans ExtraBold"/>
              </a:rPr>
              <a:t>01</a:t>
            </a:r>
            <a:endParaRPr lang="en-US"/>
          </a:p>
        </p:txBody>
      </p:sp>
      <p:sp>
        <p:nvSpPr>
          <p:cNvPr id="10" name="Text Placeholder 9">
            <a:extLst>
              <a:ext uri="{FF2B5EF4-FFF2-40B4-BE49-F238E27FC236}">
                <a16:creationId xmlns:a16="http://schemas.microsoft.com/office/drawing/2014/main" id="{3022B25D-38E7-13C5-5876-2712E29761A5}"/>
              </a:ext>
            </a:extLst>
          </p:cNvPr>
          <p:cNvSpPr>
            <a:spLocks noGrp="1"/>
          </p:cNvSpPr>
          <p:nvPr>
            <p:ph type="body" sz="quarter" idx="22"/>
          </p:nvPr>
        </p:nvSpPr>
        <p:spPr/>
        <p:txBody>
          <a:bodyPr/>
          <a:lstStyle/>
          <a:p>
            <a:r>
              <a:rPr lang="en-US">
                <a:gradFill>
                  <a:gsLst>
                    <a:gs pos="16000">
                      <a:srgbClr val="4F2BD3"/>
                    </a:gs>
                    <a:gs pos="100000">
                      <a:srgbClr val="D502A9"/>
                    </a:gs>
                  </a:gsLst>
                  <a:lin ang="2700000" scaled="1"/>
                </a:gradFill>
                <a:latin typeface="Open Sans ExtraBold"/>
                <a:ea typeface="Open Sans ExtraBold"/>
                <a:cs typeface="Open Sans ExtraBold"/>
              </a:rPr>
              <a:t>03</a:t>
            </a:r>
            <a:endParaRPr lang="en-US"/>
          </a:p>
        </p:txBody>
      </p:sp>
    </p:spTree>
    <p:extLst>
      <p:ext uri="{BB962C8B-B14F-4D97-AF65-F5344CB8AC3E}">
        <p14:creationId xmlns:p14="http://schemas.microsoft.com/office/powerpoint/2010/main" val="199824569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06534CF-E0CA-FD3E-A0B0-7EC33CE4EB54}"/>
              </a:ext>
            </a:extLst>
          </p:cNvPr>
          <p:cNvSpPr/>
          <p:nvPr/>
        </p:nvSpPr>
        <p:spPr bwMode="auto">
          <a:xfrm>
            <a:off x="2491171" y="1931302"/>
            <a:ext cx="3444002" cy="2188115"/>
          </a:xfrm>
          <a:prstGeom prst="roundRect">
            <a:avLst>
              <a:gd name="adj" fmla="val 6526"/>
            </a:avLst>
          </a:prstGeom>
          <a:ln w="12700" cap="rnd">
            <a:solidFill>
              <a:srgbClr val="657076"/>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horz" wrap="square" lIns="139700" tIns="111760" rIns="139700" bIns="111760" numCol="1" spcCol="0" rtlCol="0" fromWordArt="0" anchor="t" anchorCtr="0" forceAA="0" compatLnSpc="1">
            <a:prstTxWarp prst="textNoShape">
              <a:avLst/>
            </a:prstTxWarp>
            <a:noAutofit/>
          </a:bodyPr>
          <a:lstStyle/>
          <a:p>
            <a:pPr marL="0" marR="0" lvl="0" indent="0" algn="l" defTabSz="712354" rtl="0" eaLnBrk="1" fontAlgn="base" latinLnBrk="0" hangingPunct="1">
              <a:lnSpc>
                <a:spcPct val="100000"/>
              </a:lnSpc>
              <a:spcBef>
                <a:spcPct val="0"/>
              </a:spcBef>
              <a:spcAft>
                <a:spcPct val="0"/>
              </a:spcAft>
              <a:buClrTx/>
              <a:buSzTx/>
              <a:buFontTx/>
              <a:buNone/>
              <a:tabLst/>
              <a:defRPr/>
            </a:pPr>
            <a:endParaRPr kumimoji="0" lang="en-US" sz="1528" b="1" i="0" u="none" strike="noStrike" kern="0" cap="none" spc="0" normalizeH="0" baseline="0" noProof="0" err="1">
              <a:ln>
                <a:noFill/>
              </a:ln>
              <a:gradFill>
                <a:gsLst>
                  <a:gs pos="0">
                    <a:srgbClr val="FFFFFF"/>
                  </a:gs>
                  <a:gs pos="100000">
                    <a:srgbClr val="FFFFFF"/>
                  </a:gs>
                </a:gsLst>
                <a:lin ang="5400000" scaled="0"/>
              </a:gradFill>
              <a:effectLst/>
              <a:uLnTx/>
              <a:uFillTx/>
              <a:latin typeface="Segoe Sans Display Semibold" pitchFamily="2" charset="0"/>
              <a:ea typeface="+mn-ea"/>
              <a:cs typeface="Segoe Sans Display Semibold" pitchFamily="2" charset="0"/>
            </a:endParaRPr>
          </a:p>
        </p:txBody>
      </p:sp>
      <p:sp>
        <p:nvSpPr>
          <p:cNvPr id="3" name="Rectangle: Rounded Corners 2">
            <a:extLst>
              <a:ext uri="{FF2B5EF4-FFF2-40B4-BE49-F238E27FC236}">
                <a16:creationId xmlns:a16="http://schemas.microsoft.com/office/drawing/2014/main" id="{7688011F-C53D-91E2-CDBE-5CB8ED0DE774}"/>
              </a:ext>
            </a:extLst>
          </p:cNvPr>
          <p:cNvSpPr/>
          <p:nvPr/>
        </p:nvSpPr>
        <p:spPr bwMode="auto">
          <a:xfrm rot="10800000">
            <a:off x="6256829" y="1945441"/>
            <a:ext cx="3444002" cy="2188115"/>
          </a:xfrm>
          <a:prstGeom prst="roundRect">
            <a:avLst>
              <a:gd name="adj" fmla="val 6990"/>
            </a:avLst>
          </a:prstGeom>
          <a:ln w="12700" cap="rnd">
            <a:solidFill>
              <a:srgbClr val="657076"/>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horz" wrap="square" lIns="139700" tIns="111760" rIns="139700" bIns="111760" numCol="1" spcCol="0" rtlCol="0" fromWordArt="0" anchor="t" anchorCtr="0" forceAA="0" compatLnSpc="1">
            <a:prstTxWarp prst="textNoShape">
              <a:avLst/>
            </a:prstTxWarp>
            <a:noAutofit/>
          </a:bodyPr>
          <a:lstStyle/>
          <a:p>
            <a:pPr marL="0" marR="0" lvl="0" indent="0" algn="l" defTabSz="712354" rtl="0" eaLnBrk="1" fontAlgn="base" latinLnBrk="0" hangingPunct="1">
              <a:lnSpc>
                <a:spcPct val="100000"/>
              </a:lnSpc>
              <a:spcBef>
                <a:spcPct val="0"/>
              </a:spcBef>
              <a:spcAft>
                <a:spcPct val="0"/>
              </a:spcAft>
              <a:buClrTx/>
              <a:buSzTx/>
              <a:buFontTx/>
              <a:buNone/>
              <a:tabLst/>
              <a:defRPr/>
            </a:pPr>
            <a:endParaRPr kumimoji="0" lang="en-US" sz="1528" b="1" i="0" u="none" strike="noStrike" kern="0" cap="none" spc="0" normalizeH="0" baseline="0" noProof="0" err="1">
              <a:ln>
                <a:noFill/>
              </a:ln>
              <a:gradFill>
                <a:gsLst>
                  <a:gs pos="0">
                    <a:srgbClr val="FFFFFF"/>
                  </a:gs>
                  <a:gs pos="100000">
                    <a:srgbClr val="FFFFFF"/>
                  </a:gs>
                </a:gsLst>
                <a:lin ang="5400000" scaled="0"/>
              </a:gradFill>
              <a:effectLst/>
              <a:uLnTx/>
              <a:uFillTx/>
              <a:latin typeface="Segoe Sans Display Semibold" pitchFamily="2" charset="0"/>
              <a:ea typeface="+mn-ea"/>
              <a:cs typeface="Segoe Sans Display Semibold" pitchFamily="2" charset="0"/>
            </a:endParaRPr>
          </a:p>
        </p:txBody>
      </p:sp>
      <p:sp>
        <p:nvSpPr>
          <p:cNvPr id="2075" name="TextBox 2074">
            <a:extLst>
              <a:ext uri="{FF2B5EF4-FFF2-40B4-BE49-F238E27FC236}">
                <a16:creationId xmlns:a16="http://schemas.microsoft.com/office/drawing/2014/main" id="{C5DE2E44-13ED-1F3F-0800-ADFAE064930E}"/>
              </a:ext>
            </a:extLst>
          </p:cNvPr>
          <p:cNvSpPr txBox="1"/>
          <p:nvPr/>
        </p:nvSpPr>
        <p:spPr>
          <a:xfrm>
            <a:off x="6642859" y="1764390"/>
            <a:ext cx="2671943" cy="374398"/>
          </a:xfrm>
          <a:prstGeom prst="rect">
            <a:avLst/>
          </a:prstGeom>
          <a:solidFill>
            <a:schemeClr val="bg1"/>
          </a:solidFill>
        </p:spPr>
        <p:txBody>
          <a:bodyPr wrap="square" rtlCol="0">
            <a:spAutoFit/>
          </a:bodyPr>
          <a:lstStyle/>
          <a:p>
            <a:pPr marR="0" lvl="0" indent="0" algn="ctr" fontAlgn="base">
              <a:lnSpc>
                <a:spcPct val="100000"/>
              </a:lnSpc>
              <a:spcBef>
                <a:spcPct val="0"/>
              </a:spcBef>
              <a:spcAft>
                <a:spcPts val="1200"/>
              </a:spcAft>
              <a:buClrTx/>
              <a:buSzPct val="90000"/>
              <a:buFontTx/>
              <a:buNone/>
              <a:tabLst/>
              <a:defRPr/>
            </a:pPr>
            <a:r>
              <a:rPr lang="en-US"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Build your own copilot</a:t>
            </a:r>
          </a:p>
        </p:txBody>
      </p:sp>
      <p:sp>
        <p:nvSpPr>
          <p:cNvPr id="2076" name="TextBox 2075">
            <a:extLst>
              <a:ext uri="{FF2B5EF4-FFF2-40B4-BE49-F238E27FC236}">
                <a16:creationId xmlns:a16="http://schemas.microsoft.com/office/drawing/2014/main" id="{0E99119F-0073-B853-D2FC-1638BD0106E8}"/>
              </a:ext>
            </a:extLst>
          </p:cNvPr>
          <p:cNvSpPr txBox="1"/>
          <p:nvPr/>
        </p:nvSpPr>
        <p:spPr>
          <a:xfrm>
            <a:off x="2816931" y="1748926"/>
            <a:ext cx="2792479" cy="369332"/>
          </a:xfrm>
          <a:prstGeom prst="rect">
            <a:avLst/>
          </a:prstGeom>
          <a:solidFill>
            <a:schemeClr val="bg1"/>
          </a:solidFill>
        </p:spPr>
        <p:txBody>
          <a:bodyPr wrap="square" rtlCol="0">
            <a:spAutoFit/>
          </a:bodyPr>
          <a:lstStyle/>
          <a:p>
            <a:pPr algn="ctr" fontAlgn="base">
              <a:spcBef>
                <a:spcPct val="0"/>
              </a:spcBef>
              <a:spcAft>
                <a:spcPts val="1200"/>
              </a:spcAft>
              <a:buSzPct val="90000"/>
              <a:defRPr/>
            </a:pPr>
            <a:r>
              <a:rPr lang="en-US"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Extend Microsoft Copilot</a:t>
            </a:r>
          </a:p>
        </p:txBody>
      </p:sp>
      <p:sp>
        <p:nvSpPr>
          <p:cNvPr id="13" name="Title 20">
            <a:extLst>
              <a:ext uri="{FF2B5EF4-FFF2-40B4-BE49-F238E27FC236}">
                <a16:creationId xmlns:a16="http://schemas.microsoft.com/office/drawing/2014/main" id="{0749FBE2-D2F2-1A26-E361-3E492CFED849}"/>
              </a:ext>
            </a:extLst>
          </p:cNvPr>
          <p:cNvSpPr txBox="1">
            <a:spLocks noGrp="1"/>
          </p:cNvSpPr>
          <p:nvPr/>
        </p:nvSpPr>
        <p:spPr>
          <a:xfrm>
            <a:off x="7066787" y="3363217"/>
            <a:ext cx="1824089" cy="439864"/>
          </a:xfrm>
          <a:prstGeom prst="rect">
            <a:avLst/>
          </a:prstGeom>
          <a:noFill/>
          <a:ln>
            <a:noFill/>
            <a:prstDash/>
          </a:ln>
          <a:effectLst/>
        </p:spPr>
        <p:txBody>
          <a:bodyPr rot="0" spcFirstLastPara="0" vert="horz" wrap="none" lIns="69850" tIns="34925" rIns="69850" bIns="34925"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698548"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FFFFFF"/>
                </a:solidFill>
                <a:effectLst/>
                <a:uLnTx/>
                <a:uFillTx/>
                <a:latin typeface="Segoe UI Semibold"/>
                <a:ea typeface="+mn-ea"/>
                <a:cs typeface="Segoe Sans Display Semibold" pitchFamily="2" charset="0"/>
              </a:rPr>
              <a:t>Your copilot</a:t>
            </a:r>
          </a:p>
        </p:txBody>
      </p:sp>
      <p:sp>
        <p:nvSpPr>
          <p:cNvPr id="16" name="Rectangle: Rounded Corners 15">
            <a:extLst>
              <a:ext uri="{FF2B5EF4-FFF2-40B4-BE49-F238E27FC236}">
                <a16:creationId xmlns:a16="http://schemas.microsoft.com/office/drawing/2014/main" id="{DBAEFB8D-AAE5-D67F-C583-E5F33E1DB584}"/>
              </a:ext>
            </a:extLst>
          </p:cNvPr>
          <p:cNvSpPr/>
          <p:nvPr/>
        </p:nvSpPr>
        <p:spPr>
          <a:xfrm>
            <a:off x="2494259" y="4380817"/>
            <a:ext cx="7209662" cy="1296092"/>
          </a:xfrm>
          <a:prstGeom prst="roundRect">
            <a:avLst>
              <a:gd name="adj" fmla="val 14228"/>
            </a:avLst>
          </a:prstGeom>
          <a:ln w="12700" cap="rnd">
            <a:solidFill>
              <a:srgbClr val="657076"/>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horz" wrap="square" lIns="139700" tIns="111760" rIns="139700" bIns="111760" numCol="1" spcCol="0" rtlCol="0" fromWordArt="0" anchor="t" anchorCtr="0" forceAA="0" compatLnSpc="1">
            <a:prstTxWarp prst="textNoShape">
              <a:avLst/>
            </a:prstTxWarp>
            <a:noAutofit/>
          </a:bodyPr>
          <a:lstStyle/>
          <a:p>
            <a:pPr marL="0" marR="0" lvl="0" indent="0" algn="l" defTabSz="712354" rtl="0" eaLnBrk="1" fontAlgn="base" latinLnBrk="0" hangingPunct="1">
              <a:lnSpc>
                <a:spcPct val="100000"/>
              </a:lnSpc>
              <a:spcBef>
                <a:spcPct val="0"/>
              </a:spcBef>
              <a:spcAft>
                <a:spcPct val="0"/>
              </a:spcAft>
              <a:buClrTx/>
              <a:buSzTx/>
              <a:buFontTx/>
              <a:buNone/>
              <a:tabLst/>
              <a:defRPr/>
            </a:pPr>
            <a:endParaRPr kumimoji="0" lang="en-US" sz="1528" b="1" i="0" u="none" strike="noStrike" kern="0" cap="none" spc="0" normalizeH="0" baseline="0" noProof="0">
              <a:ln>
                <a:noFill/>
              </a:ln>
              <a:gradFill>
                <a:gsLst>
                  <a:gs pos="0">
                    <a:srgbClr val="FFFFFF"/>
                  </a:gs>
                  <a:gs pos="100000">
                    <a:srgbClr val="FFFFFF"/>
                  </a:gs>
                </a:gsLst>
                <a:lin ang="5400000" scaled="0"/>
              </a:gradFill>
              <a:effectLst/>
              <a:uLnTx/>
              <a:uFillTx/>
              <a:latin typeface="Segoe Sans Display Semibold" pitchFamily="2" charset="0"/>
              <a:ea typeface="+mn-ea"/>
              <a:cs typeface="Segoe Sans Display Semibold" pitchFamily="2" charset="0"/>
            </a:endParaRPr>
          </a:p>
        </p:txBody>
      </p:sp>
      <p:sp>
        <p:nvSpPr>
          <p:cNvPr id="18" name="TextBox 17">
            <a:extLst>
              <a:ext uri="{FF2B5EF4-FFF2-40B4-BE49-F238E27FC236}">
                <a16:creationId xmlns:a16="http://schemas.microsoft.com/office/drawing/2014/main" id="{872CEBC6-C8E2-9081-9456-B25822B3EA5E}"/>
              </a:ext>
            </a:extLst>
          </p:cNvPr>
          <p:cNvSpPr txBox="1"/>
          <p:nvPr/>
        </p:nvSpPr>
        <p:spPr>
          <a:xfrm>
            <a:off x="5100220" y="4223556"/>
            <a:ext cx="1991561" cy="646331"/>
          </a:xfrm>
          <a:prstGeom prst="rect">
            <a:avLst/>
          </a:prstGeom>
          <a:solidFill>
            <a:schemeClr val="bg1"/>
          </a:solidFill>
        </p:spPr>
        <p:txBody>
          <a:bodyPr wrap="square" rtlCol="0">
            <a:spAutoFit/>
          </a:bodyPr>
          <a:lstStyle/>
          <a:p>
            <a:pPr marR="0" lvl="0" indent="0" algn="ctr" fontAlgn="base">
              <a:lnSpc>
                <a:spcPct val="100000"/>
              </a:lnSpc>
              <a:spcBef>
                <a:spcPct val="0"/>
              </a:spcBef>
              <a:spcAft>
                <a:spcPts val="1200"/>
              </a:spcAft>
              <a:buClrTx/>
              <a:buSzPct val="90000"/>
              <a:buFontTx/>
              <a:buNone/>
              <a:tabLst/>
              <a:defRPr/>
            </a:pPr>
            <a:r>
              <a:rPr lang="en-US"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Low &amp; pro-code</a:t>
            </a:r>
          </a:p>
        </p:txBody>
      </p:sp>
      <p:sp>
        <p:nvSpPr>
          <p:cNvPr id="4" name="TextBox 3">
            <a:extLst>
              <a:ext uri="{FF2B5EF4-FFF2-40B4-BE49-F238E27FC236}">
                <a16:creationId xmlns:a16="http://schemas.microsoft.com/office/drawing/2014/main" id="{CD7C2A69-9B2D-D5AC-73BC-BF18362B20C1}"/>
              </a:ext>
            </a:extLst>
          </p:cNvPr>
          <p:cNvSpPr txBox="1"/>
          <p:nvPr/>
        </p:nvSpPr>
        <p:spPr>
          <a:xfrm>
            <a:off x="2164278" y="4854234"/>
            <a:ext cx="1675717" cy="515526"/>
          </a:xfrm>
          <a:prstGeom prst="rect">
            <a:avLst/>
          </a:prstGeom>
          <a:noFill/>
        </p:spPr>
        <p:txBody>
          <a:bodyPr wrap="square" rtlCol="0">
            <a:spAutoFit/>
          </a:bodyPr>
          <a:lstStyle/>
          <a:p>
            <a:pPr marL="0" marR="0" lvl="0" indent="0" algn="ctr" defTabSz="698548" rtl="0" eaLnBrk="1" fontAlgn="auto" latinLnBrk="0" hangingPunct="1">
              <a:lnSpc>
                <a:spcPct val="100000"/>
              </a:lnSpc>
              <a:spcBef>
                <a:spcPts val="0"/>
              </a:spcBef>
              <a:spcAft>
                <a:spcPts val="0"/>
              </a:spcAft>
              <a:buClrTx/>
              <a:buSzTx/>
              <a:buFontTx/>
              <a:buNone/>
              <a:tabLst/>
              <a:defRPr/>
            </a:pPr>
            <a:r>
              <a:rPr kumimoji="0" lang="en-US" sz="1375" b="1" i="0" u="none" strike="noStrike" kern="1200" cap="none" spc="0" normalizeH="0" baseline="0" noProof="0">
                <a:ln>
                  <a:noFill/>
                </a:ln>
                <a:solidFill>
                  <a:srgbClr val="FFFFFF"/>
                </a:solidFill>
                <a:effectLst/>
                <a:uLnTx/>
                <a:uFillTx/>
                <a:latin typeface="Segoe UI Semibold"/>
                <a:ea typeface="+mn-ea"/>
                <a:cs typeface="Segoe Sans Display Semibold" pitchFamily="2" charset="0"/>
              </a:rPr>
              <a:t>Copilot</a:t>
            </a:r>
          </a:p>
          <a:p>
            <a:pPr marL="0" marR="0" lvl="0" indent="0" algn="ctr" defTabSz="698548" rtl="0" eaLnBrk="1" fontAlgn="auto" latinLnBrk="0" hangingPunct="1">
              <a:lnSpc>
                <a:spcPct val="100000"/>
              </a:lnSpc>
              <a:spcBef>
                <a:spcPts val="0"/>
              </a:spcBef>
              <a:spcAft>
                <a:spcPts val="0"/>
              </a:spcAft>
              <a:buClrTx/>
              <a:buSzTx/>
              <a:buFontTx/>
              <a:buNone/>
              <a:tabLst/>
              <a:defRPr/>
            </a:pPr>
            <a:r>
              <a:rPr kumimoji="0" lang="en-US" sz="1375" b="1" i="0" u="none" strike="noStrike" kern="1200" cap="none" spc="0" normalizeH="0" baseline="0" noProof="0">
                <a:ln>
                  <a:noFill/>
                </a:ln>
                <a:solidFill>
                  <a:srgbClr val="FFFFFF"/>
                </a:solidFill>
                <a:effectLst/>
                <a:uLnTx/>
                <a:uFillTx/>
                <a:latin typeface="Segoe UI Semibold"/>
                <a:ea typeface="+mn-ea"/>
                <a:cs typeface="Segoe Sans Display Semibold" pitchFamily="2" charset="0"/>
              </a:rPr>
              <a:t>Studio</a:t>
            </a:r>
            <a:endParaRPr kumimoji="0" lang="en-US" sz="1070" b="1" i="0" u="none" strike="noStrike" kern="1200" cap="none" spc="0" normalizeH="0" baseline="0" noProof="0">
              <a:ln>
                <a:noFill/>
              </a:ln>
              <a:solidFill>
                <a:srgbClr val="FFFFFF"/>
              </a:solidFill>
              <a:effectLst/>
              <a:uLnTx/>
              <a:uFillTx/>
              <a:latin typeface="Segoe UI Semibold"/>
              <a:ea typeface="+mn-ea"/>
              <a:cs typeface="Segoe Sans Display Semibold" pitchFamily="2" charset="0"/>
            </a:endParaRPr>
          </a:p>
        </p:txBody>
      </p:sp>
      <p:pic>
        <p:nvPicPr>
          <p:cNvPr id="5" name="Picture 4">
            <a:extLst>
              <a:ext uri="{FF2B5EF4-FFF2-40B4-BE49-F238E27FC236}">
                <a16:creationId xmlns:a16="http://schemas.microsoft.com/office/drawing/2014/main" id="{C7F52709-BE9A-36CB-55E0-448BB285364F}"/>
              </a:ext>
              <a:ext uri="{C183D7F6-B498-43B3-948B-1728B52AA6E4}">
                <adec:decorative xmlns:adec="http://schemas.microsoft.com/office/drawing/2017/decorative" val="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839996" y="2502233"/>
            <a:ext cx="746349" cy="746349"/>
          </a:xfrm>
          <a:prstGeom prst="rect">
            <a:avLst/>
          </a:prstGeom>
        </p:spPr>
      </p:pic>
      <p:sp>
        <p:nvSpPr>
          <p:cNvPr id="6" name="TextBox 5">
            <a:extLst>
              <a:ext uri="{FF2B5EF4-FFF2-40B4-BE49-F238E27FC236}">
                <a16:creationId xmlns:a16="http://schemas.microsoft.com/office/drawing/2014/main" id="{9B62E98F-F2FF-9B58-6F33-3B3FA2905957}"/>
              </a:ext>
            </a:extLst>
          </p:cNvPr>
          <p:cNvSpPr txBox="1"/>
          <p:nvPr/>
        </p:nvSpPr>
        <p:spPr>
          <a:xfrm>
            <a:off x="8234282" y="4862201"/>
            <a:ext cx="1675717" cy="515526"/>
          </a:xfrm>
          <a:prstGeom prst="rect">
            <a:avLst/>
          </a:prstGeom>
          <a:noFill/>
        </p:spPr>
        <p:txBody>
          <a:bodyPr wrap="square" rtlCol="0">
            <a:spAutoFit/>
          </a:bodyPr>
          <a:lstStyle/>
          <a:p>
            <a:pPr marL="0" marR="0" lvl="0" indent="0" algn="ctr" defTabSz="698548" rtl="0" eaLnBrk="1" fontAlgn="auto" latinLnBrk="0" hangingPunct="1">
              <a:lnSpc>
                <a:spcPct val="100000"/>
              </a:lnSpc>
              <a:spcBef>
                <a:spcPts val="0"/>
              </a:spcBef>
              <a:spcAft>
                <a:spcPts val="0"/>
              </a:spcAft>
              <a:buClrTx/>
              <a:buSzTx/>
              <a:buFontTx/>
              <a:buNone/>
              <a:tabLst/>
              <a:defRPr/>
            </a:pPr>
            <a:r>
              <a:rPr kumimoji="0" lang="en-US" sz="1375" b="1" i="0" u="none" strike="noStrike" kern="1200" cap="none" spc="0" normalizeH="0" baseline="0" noProof="0">
                <a:ln>
                  <a:noFill/>
                </a:ln>
                <a:solidFill>
                  <a:srgbClr val="FFFFFF"/>
                </a:solidFill>
                <a:effectLst/>
                <a:uLnTx/>
                <a:uFillTx/>
                <a:latin typeface="Segoe UI Semibold"/>
                <a:ea typeface="+mn-ea"/>
                <a:cs typeface="Segoe Sans Display Semibold" pitchFamily="2" charset="0"/>
              </a:rPr>
              <a:t>Visual Studio</a:t>
            </a:r>
          </a:p>
          <a:p>
            <a:pPr marL="0" marR="0" lvl="0" indent="0" algn="ctr" defTabSz="698548" rtl="0" eaLnBrk="1" fontAlgn="auto" latinLnBrk="0" hangingPunct="1">
              <a:lnSpc>
                <a:spcPct val="100000"/>
              </a:lnSpc>
              <a:spcBef>
                <a:spcPts val="0"/>
              </a:spcBef>
              <a:spcAft>
                <a:spcPts val="0"/>
              </a:spcAft>
              <a:buClrTx/>
              <a:buSzTx/>
              <a:buFontTx/>
              <a:buNone/>
              <a:tabLst/>
              <a:defRPr/>
            </a:pPr>
            <a:r>
              <a:rPr kumimoji="0" lang="en-US" sz="1375" b="1" i="0" u="none" strike="noStrike" kern="1200" cap="none" spc="0" normalizeH="0" baseline="0" noProof="0">
                <a:ln>
                  <a:noFill/>
                </a:ln>
                <a:solidFill>
                  <a:srgbClr val="FFFFFF"/>
                </a:solidFill>
                <a:effectLst/>
                <a:uLnTx/>
                <a:uFillTx/>
                <a:latin typeface="Segoe UI Semibold"/>
                <a:ea typeface="+mn-ea"/>
                <a:cs typeface="Segoe Sans Display Semibold" pitchFamily="2" charset="0"/>
              </a:rPr>
              <a:t>Code</a:t>
            </a:r>
            <a:endParaRPr kumimoji="0" lang="en-US" sz="1070" b="1" i="0" u="none" strike="noStrike" kern="1200" cap="none" spc="0" normalizeH="0" baseline="0" noProof="0">
              <a:ln>
                <a:noFill/>
              </a:ln>
              <a:solidFill>
                <a:srgbClr val="FFFFFF"/>
              </a:solidFill>
              <a:effectLst/>
              <a:uLnTx/>
              <a:uFillTx/>
              <a:latin typeface="Segoe UI Semibold"/>
              <a:ea typeface="+mn-ea"/>
              <a:cs typeface="Segoe Sans Display Semibold" pitchFamily="2" charset="0"/>
            </a:endParaRPr>
          </a:p>
        </p:txBody>
      </p:sp>
      <p:sp>
        <p:nvSpPr>
          <p:cNvPr id="17" name="Graphic 14">
            <a:extLst>
              <a:ext uri="{FF2B5EF4-FFF2-40B4-BE49-F238E27FC236}">
                <a16:creationId xmlns:a16="http://schemas.microsoft.com/office/drawing/2014/main" id="{325B4396-713C-B92B-70AC-C4B6FFE39267}"/>
              </a:ext>
            </a:extLst>
          </p:cNvPr>
          <p:cNvSpPr/>
          <p:nvPr/>
        </p:nvSpPr>
        <p:spPr>
          <a:xfrm>
            <a:off x="7659458" y="2555831"/>
            <a:ext cx="692062" cy="692062"/>
          </a:xfrm>
          <a:custGeom>
            <a:avLst/>
            <a:gdLst>
              <a:gd name="connsiteX0" fmla="*/ 124666 w 200025"/>
              <a:gd name="connsiteY0" fmla="*/ 61077 h 200025"/>
              <a:gd name="connsiteX1" fmla="*/ 122433 w 200025"/>
              <a:gd name="connsiteY1" fmla="*/ 58538 h 200025"/>
              <a:gd name="connsiteX2" fmla="*/ 111833 w 200025"/>
              <a:gd name="connsiteY2" fmla="*/ 51976 h 200025"/>
              <a:gd name="connsiteX3" fmla="*/ 98709 w 200025"/>
              <a:gd name="connsiteY3" fmla="*/ 47714 h 200025"/>
              <a:gd name="connsiteX4" fmla="*/ 96203 w 200025"/>
              <a:gd name="connsiteY4" fmla="*/ 45822 h 200025"/>
              <a:gd name="connsiteX5" fmla="*/ 95250 w 200025"/>
              <a:gd name="connsiteY5" fmla="*/ 42830 h 200025"/>
              <a:gd name="connsiteX6" fmla="*/ 96203 w 200025"/>
              <a:gd name="connsiteY6" fmla="*/ 39838 h 200025"/>
              <a:gd name="connsiteX7" fmla="*/ 98709 w 200025"/>
              <a:gd name="connsiteY7" fmla="*/ 37945 h 200025"/>
              <a:gd name="connsiteX8" fmla="*/ 111833 w 200025"/>
              <a:gd name="connsiteY8" fmla="*/ 33683 h 200025"/>
              <a:gd name="connsiteX9" fmla="*/ 122272 w 200025"/>
              <a:gd name="connsiteY9" fmla="*/ 27102 h 200025"/>
              <a:gd name="connsiteX10" fmla="*/ 128588 w 200025"/>
              <a:gd name="connsiteY10" fmla="*/ 16895 h 200025"/>
              <a:gd name="connsiteX11" fmla="*/ 128696 w 200025"/>
              <a:gd name="connsiteY11" fmla="*/ 16570 h 200025"/>
              <a:gd name="connsiteX12" fmla="*/ 132961 w 200025"/>
              <a:gd name="connsiteY12" fmla="*/ 3457 h 200025"/>
              <a:gd name="connsiteX13" fmla="*/ 134856 w 200025"/>
              <a:gd name="connsiteY13" fmla="*/ 952 h 200025"/>
              <a:gd name="connsiteX14" fmla="*/ 137850 w 200025"/>
              <a:gd name="connsiteY14" fmla="*/ 0 h 200025"/>
              <a:gd name="connsiteX15" fmla="*/ 140844 w 200025"/>
              <a:gd name="connsiteY15" fmla="*/ 952 h 200025"/>
              <a:gd name="connsiteX16" fmla="*/ 142739 w 200025"/>
              <a:gd name="connsiteY16" fmla="*/ 3457 h 200025"/>
              <a:gd name="connsiteX17" fmla="*/ 147004 w 200025"/>
              <a:gd name="connsiteY17" fmla="*/ 16570 h 200025"/>
              <a:gd name="connsiteX18" fmla="*/ 153541 w 200025"/>
              <a:gd name="connsiteY18" fmla="*/ 27150 h 200025"/>
              <a:gd name="connsiteX19" fmla="*/ 164130 w 200025"/>
              <a:gd name="connsiteY19" fmla="*/ 33683 h 200025"/>
              <a:gd name="connsiteX20" fmla="*/ 177254 w 200025"/>
              <a:gd name="connsiteY20" fmla="*/ 37945 h 200025"/>
              <a:gd name="connsiteX21" fmla="*/ 177516 w 200025"/>
              <a:gd name="connsiteY21" fmla="*/ 38011 h 200025"/>
              <a:gd name="connsiteX22" fmla="*/ 180023 w 200025"/>
              <a:gd name="connsiteY22" fmla="*/ 39903 h 200025"/>
              <a:gd name="connsiteX23" fmla="*/ 180975 w 200025"/>
              <a:gd name="connsiteY23" fmla="*/ 42895 h 200025"/>
              <a:gd name="connsiteX24" fmla="*/ 180023 w 200025"/>
              <a:gd name="connsiteY24" fmla="*/ 45887 h 200025"/>
              <a:gd name="connsiteX25" fmla="*/ 177516 w 200025"/>
              <a:gd name="connsiteY25" fmla="*/ 47780 h 200025"/>
              <a:gd name="connsiteX26" fmla="*/ 164392 w 200025"/>
              <a:gd name="connsiteY26" fmla="*/ 52042 h 200025"/>
              <a:gd name="connsiteX27" fmla="*/ 153804 w 200025"/>
              <a:gd name="connsiteY27" fmla="*/ 58575 h 200025"/>
              <a:gd name="connsiteX28" fmla="*/ 147266 w 200025"/>
              <a:gd name="connsiteY28" fmla="*/ 69155 h 200025"/>
              <a:gd name="connsiteX29" fmla="*/ 143001 w 200025"/>
              <a:gd name="connsiteY29" fmla="*/ 82268 h 200025"/>
              <a:gd name="connsiteX30" fmla="*/ 142875 w 200025"/>
              <a:gd name="connsiteY30" fmla="*/ 82591 h 200025"/>
              <a:gd name="connsiteX31" fmla="*/ 141107 w 200025"/>
              <a:gd name="connsiteY31" fmla="*/ 84773 h 200025"/>
              <a:gd name="connsiteX32" fmla="*/ 138113 w 200025"/>
              <a:gd name="connsiteY32" fmla="*/ 85725 h 200025"/>
              <a:gd name="connsiteX33" fmla="*/ 135118 w 200025"/>
              <a:gd name="connsiteY33" fmla="*/ 84773 h 200025"/>
              <a:gd name="connsiteX34" fmla="*/ 133224 w 200025"/>
              <a:gd name="connsiteY34" fmla="*/ 82268 h 200025"/>
              <a:gd name="connsiteX35" fmla="*/ 128959 w 200025"/>
              <a:gd name="connsiteY35" fmla="*/ 69155 h 200025"/>
              <a:gd name="connsiteX36" fmla="*/ 124666 w 200025"/>
              <a:gd name="connsiteY36" fmla="*/ 61077 h 200025"/>
              <a:gd name="connsiteX37" fmla="*/ 197957 w 200025"/>
              <a:gd name="connsiteY37" fmla="*/ 97281 h 200025"/>
              <a:gd name="connsiteX38" fmla="*/ 190667 w 200025"/>
              <a:gd name="connsiteY38" fmla="*/ 94913 h 200025"/>
              <a:gd name="connsiteX39" fmla="*/ 184784 w 200025"/>
              <a:gd name="connsiteY39" fmla="*/ 91283 h 200025"/>
              <a:gd name="connsiteX40" fmla="*/ 181152 w 200025"/>
              <a:gd name="connsiteY40" fmla="*/ 85406 h 200025"/>
              <a:gd name="connsiteX41" fmla="*/ 178782 w 200025"/>
              <a:gd name="connsiteY41" fmla="*/ 78120 h 200025"/>
              <a:gd name="connsiteX42" fmla="*/ 177730 w 200025"/>
              <a:gd name="connsiteY42" fmla="*/ 76729 h 200025"/>
              <a:gd name="connsiteX43" fmla="*/ 176067 w 200025"/>
              <a:gd name="connsiteY43" fmla="*/ 76200 h 200025"/>
              <a:gd name="connsiteX44" fmla="*/ 174403 w 200025"/>
              <a:gd name="connsiteY44" fmla="*/ 76729 h 200025"/>
              <a:gd name="connsiteX45" fmla="*/ 173351 w 200025"/>
              <a:gd name="connsiteY45" fmla="*/ 78120 h 200025"/>
              <a:gd name="connsiteX46" fmla="*/ 170981 w 200025"/>
              <a:gd name="connsiteY46" fmla="*/ 85406 h 200025"/>
              <a:gd name="connsiteX47" fmla="*/ 167412 w 200025"/>
              <a:gd name="connsiteY47" fmla="*/ 91257 h 200025"/>
              <a:gd name="connsiteX48" fmla="*/ 161613 w 200025"/>
              <a:gd name="connsiteY48" fmla="*/ 94913 h 200025"/>
              <a:gd name="connsiteX49" fmla="*/ 154322 w 200025"/>
              <a:gd name="connsiteY49" fmla="*/ 97281 h 200025"/>
              <a:gd name="connsiteX50" fmla="*/ 152929 w 200025"/>
              <a:gd name="connsiteY50" fmla="*/ 98332 h 200025"/>
              <a:gd name="connsiteX51" fmla="*/ 152400 w 200025"/>
              <a:gd name="connsiteY51" fmla="*/ 99994 h 200025"/>
              <a:gd name="connsiteX52" fmla="*/ 152929 w 200025"/>
              <a:gd name="connsiteY52" fmla="*/ 101657 h 200025"/>
              <a:gd name="connsiteX53" fmla="*/ 154322 w 200025"/>
              <a:gd name="connsiteY53" fmla="*/ 102708 h 200025"/>
              <a:gd name="connsiteX54" fmla="*/ 161613 w 200025"/>
              <a:gd name="connsiteY54" fmla="*/ 105076 h 200025"/>
              <a:gd name="connsiteX55" fmla="*/ 167502 w 200025"/>
              <a:gd name="connsiteY55" fmla="*/ 108721 h 200025"/>
              <a:gd name="connsiteX56" fmla="*/ 171127 w 200025"/>
              <a:gd name="connsiteY56" fmla="*/ 114619 h 200025"/>
              <a:gd name="connsiteX57" fmla="*/ 173497 w 200025"/>
              <a:gd name="connsiteY57" fmla="*/ 121905 h 200025"/>
              <a:gd name="connsiteX58" fmla="*/ 174549 w 200025"/>
              <a:gd name="connsiteY58" fmla="*/ 123296 h 200025"/>
              <a:gd name="connsiteX59" fmla="*/ 176213 w 200025"/>
              <a:gd name="connsiteY59" fmla="*/ 123825 h 200025"/>
              <a:gd name="connsiteX60" fmla="*/ 177876 w 200025"/>
              <a:gd name="connsiteY60" fmla="*/ 123296 h 200025"/>
              <a:gd name="connsiteX61" fmla="*/ 178928 w 200025"/>
              <a:gd name="connsiteY61" fmla="*/ 121905 h 200025"/>
              <a:gd name="connsiteX62" fmla="*/ 181298 w 200025"/>
              <a:gd name="connsiteY62" fmla="*/ 114619 h 200025"/>
              <a:gd name="connsiteX63" fmla="*/ 184930 w 200025"/>
              <a:gd name="connsiteY63" fmla="*/ 108741 h 200025"/>
              <a:gd name="connsiteX64" fmla="*/ 190812 w 200025"/>
              <a:gd name="connsiteY64" fmla="*/ 105112 h 200025"/>
              <a:gd name="connsiteX65" fmla="*/ 198103 w 200025"/>
              <a:gd name="connsiteY65" fmla="*/ 102744 h 200025"/>
              <a:gd name="connsiteX66" fmla="*/ 199496 w 200025"/>
              <a:gd name="connsiteY66" fmla="*/ 101693 h 200025"/>
              <a:gd name="connsiteX67" fmla="*/ 200025 w 200025"/>
              <a:gd name="connsiteY67" fmla="*/ 100031 h 200025"/>
              <a:gd name="connsiteX68" fmla="*/ 199496 w 200025"/>
              <a:gd name="connsiteY68" fmla="*/ 98368 h 200025"/>
              <a:gd name="connsiteX69" fmla="*/ 198103 w 200025"/>
              <a:gd name="connsiteY69" fmla="*/ 97317 h 200025"/>
              <a:gd name="connsiteX70" fmla="*/ 197957 w 200025"/>
              <a:gd name="connsiteY70" fmla="*/ 97281 h 200025"/>
              <a:gd name="connsiteX71" fmla="*/ 88392 w 200025"/>
              <a:gd name="connsiteY71" fmla="*/ 33995 h 200025"/>
              <a:gd name="connsiteX72" fmla="*/ 95701 w 200025"/>
              <a:gd name="connsiteY72" fmla="*/ 28575 h 200025"/>
              <a:gd name="connsiteX73" fmla="*/ 73819 w 200025"/>
              <a:gd name="connsiteY73" fmla="*/ 28575 h 200025"/>
              <a:gd name="connsiteX74" fmla="*/ 66675 w 200025"/>
              <a:gd name="connsiteY74" fmla="*/ 35719 h 200025"/>
              <a:gd name="connsiteX75" fmla="*/ 73819 w 200025"/>
              <a:gd name="connsiteY75" fmla="*/ 42863 h 200025"/>
              <a:gd name="connsiteX76" fmla="*/ 85729 w 200025"/>
              <a:gd name="connsiteY76" fmla="*/ 42863 h 200025"/>
              <a:gd name="connsiteX77" fmla="*/ 85725 w 200025"/>
              <a:gd name="connsiteY77" fmla="*/ 42568 h 200025"/>
              <a:gd name="connsiteX78" fmla="*/ 88392 w 200025"/>
              <a:gd name="connsiteY78" fmla="*/ 33995 h 200025"/>
              <a:gd name="connsiteX79" fmla="*/ 7144 w 200025"/>
              <a:gd name="connsiteY79" fmla="*/ 95250 h 200025"/>
              <a:gd name="connsiteX80" fmla="*/ 14288 w 200025"/>
              <a:gd name="connsiteY80" fmla="*/ 102394 h 200025"/>
              <a:gd name="connsiteX81" fmla="*/ 14288 w 200025"/>
              <a:gd name="connsiteY81" fmla="*/ 126206 h 200025"/>
              <a:gd name="connsiteX82" fmla="*/ 7144 w 200025"/>
              <a:gd name="connsiteY82" fmla="*/ 133350 h 200025"/>
              <a:gd name="connsiteX83" fmla="*/ 0 w 200025"/>
              <a:gd name="connsiteY83" fmla="*/ 126206 h 200025"/>
              <a:gd name="connsiteX84" fmla="*/ 0 w 200025"/>
              <a:gd name="connsiteY84" fmla="*/ 102394 h 200025"/>
              <a:gd name="connsiteX85" fmla="*/ 7144 w 200025"/>
              <a:gd name="connsiteY85" fmla="*/ 95250 h 200025"/>
              <a:gd name="connsiteX86" fmla="*/ 104775 w 200025"/>
              <a:gd name="connsiteY86" fmla="*/ 192881 h 200025"/>
              <a:gd name="connsiteX87" fmla="*/ 97631 w 200025"/>
              <a:gd name="connsiteY87" fmla="*/ 200025 h 200025"/>
              <a:gd name="connsiteX88" fmla="*/ 73819 w 200025"/>
              <a:gd name="connsiteY88" fmla="*/ 200025 h 200025"/>
              <a:gd name="connsiteX89" fmla="*/ 66675 w 200025"/>
              <a:gd name="connsiteY89" fmla="*/ 192881 h 200025"/>
              <a:gd name="connsiteX90" fmla="*/ 73819 w 200025"/>
              <a:gd name="connsiteY90" fmla="*/ 185738 h 200025"/>
              <a:gd name="connsiteX91" fmla="*/ 97631 w 200025"/>
              <a:gd name="connsiteY91" fmla="*/ 185738 h 200025"/>
              <a:gd name="connsiteX92" fmla="*/ 104775 w 200025"/>
              <a:gd name="connsiteY92" fmla="*/ 192881 h 200025"/>
              <a:gd name="connsiteX93" fmla="*/ 30956 w 200025"/>
              <a:gd name="connsiteY93" fmla="*/ 28575 h 200025"/>
              <a:gd name="connsiteX94" fmla="*/ 38100 w 200025"/>
              <a:gd name="connsiteY94" fmla="*/ 35719 h 200025"/>
              <a:gd name="connsiteX95" fmla="*/ 30956 w 200025"/>
              <a:gd name="connsiteY95" fmla="*/ 42863 h 200025"/>
              <a:gd name="connsiteX96" fmla="*/ 26194 w 200025"/>
              <a:gd name="connsiteY96" fmla="*/ 42863 h 200025"/>
              <a:gd name="connsiteX97" fmla="*/ 14288 w 200025"/>
              <a:gd name="connsiteY97" fmla="*/ 54769 h 200025"/>
              <a:gd name="connsiteX98" fmla="*/ 14288 w 200025"/>
              <a:gd name="connsiteY98" fmla="*/ 59531 h 200025"/>
              <a:gd name="connsiteX99" fmla="*/ 7144 w 200025"/>
              <a:gd name="connsiteY99" fmla="*/ 66675 h 200025"/>
              <a:gd name="connsiteX100" fmla="*/ 0 w 200025"/>
              <a:gd name="connsiteY100" fmla="*/ 59531 h 200025"/>
              <a:gd name="connsiteX101" fmla="*/ 0 w 200025"/>
              <a:gd name="connsiteY101" fmla="*/ 54769 h 200025"/>
              <a:gd name="connsiteX102" fmla="*/ 26194 w 200025"/>
              <a:gd name="connsiteY102" fmla="*/ 28575 h 200025"/>
              <a:gd name="connsiteX103" fmla="*/ 30956 w 200025"/>
              <a:gd name="connsiteY103" fmla="*/ 28575 h 200025"/>
              <a:gd name="connsiteX104" fmla="*/ 30956 w 200025"/>
              <a:gd name="connsiteY104" fmla="*/ 200025 h 200025"/>
              <a:gd name="connsiteX105" fmla="*/ 38100 w 200025"/>
              <a:gd name="connsiteY105" fmla="*/ 192881 h 200025"/>
              <a:gd name="connsiteX106" fmla="*/ 30956 w 200025"/>
              <a:gd name="connsiteY106" fmla="*/ 185738 h 200025"/>
              <a:gd name="connsiteX107" fmla="*/ 26194 w 200025"/>
              <a:gd name="connsiteY107" fmla="*/ 185738 h 200025"/>
              <a:gd name="connsiteX108" fmla="*/ 14288 w 200025"/>
              <a:gd name="connsiteY108" fmla="*/ 173831 h 200025"/>
              <a:gd name="connsiteX109" fmla="*/ 14288 w 200025"/>
              <a:gd name="connsiteY109" fmla="*/ 169069 h 200025"/>
              <a:gd name="connsiteX110" fmla="*/ 7144 w 200025"/>
              <a:gd name="connsiteY110" fmla="*/ 161925 h 200025"/>
              <a:gd name="connsiteX111" fmla="*/ 0 w 200025"/>
              <a:gd name="connsiteY111" fmla="*/ 169069 h 200025"/>
              <a:gd name="connsiteX112" fmla="*/ 0 w 200025"/>
              <a:gd name="connsiteY112" fmla="*/ 173831 h 200025"/>
              <a:gd name="connsiteX113" fmla="*/ 26194 w 200025"/>
              <a:gd name="connsiteY113" fmla="*/ 200025 h 200025"/>
              <a:gd name="connsiteX114" fmla="*/ 30956 w 200025"/>
              <a:gd name="connsiteY114" fmla="*/ 200025 h 200025"/>
              <a:gd name="connsiteX115" fmla="*/ 133350 w 200025"/>
              <a:gd name="connsiteY115" fmla="*/ 192881 h 200025"/>
              <a:gd name="connsiteX116" fmla="*/ 140494 w 200025"/>
              <a:gd name="connsiteY116" fmla="*/ 200025 h 200025"/>
              <a:gd name="connsiteX117" fmla="*/ 145256 w 200025"/>
              <a:gd name="connsiteY117" fmla="*/ 200025 h 200025"/>
              <a:gd name="connsiteX118" fmla="*/ 171450 w 200025"/>
              <a:gd name="connsiteY118" fmla="*/ 173831 h 200025"/>
              <a:gd name="connsiteX119" fmla="*/ 171450 w 200025"/>
              <a:gd name="connsiteY119" fmla="*/ 169069 h 200025"/>
              <a:gd name="connsiteX120" fmla="*/ 164306 w 200025"/>
              <a:gd name="connsiteY120" fmla="*/ 161925 h 200025"/>
              <a:gd name="connsiteX121" fmla="*/ 157163 w 200025"/>
              <a:gd name="connsiteY121" fmla="*/ 169069 h 200025"/>
              <a:gd name="connsiteX122" fmla="*/ 157163 w 200025"/>
              <a:gd name="connsiteY122" fmla="*/ 173831 h 200025"/>
              <a:gd name="connsiteX123" fmla="*/ 145256 w 200025"/>
              <a:gd name="connsiteY123" fmla="*/ 185738 h 200025"/>
              <a:gd name="connsiteX124" fmla="*/ 140494 w 200025"/>
              <a:gd name="connsiteY124" fmla="*/ 185738 h 200025"/>
              <a:gd name="connsiteX125" fmla="*/ 133350 w 200025"/>
              <a:gd name="connsiteY125" fmla="*/ 192881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00025" h="200025">
                <a:moveTo>
                  <a:pt x="124666" y="61077"/>
                </a:moveTo>
                <a:cubicBezTo>
                  <a:pt x="123977" y="60187"/>
                  <a:pt x="123232" y="59339"/>
                  <a:pt x="122433" y="58538"/>
                </a:cubicBezTo>
                <a:cubicBezTo>
                  <a:pt x="119460" y="55555"/>
                  <a:pt x="115830" y="53308"/>
                  <a:pt x="111833" y="51976"/>
                </a:cubicBezTo>
                <a:lnTo>
                  <a:pt x="98709" y="47714"/>
                </a:lnTo>
                <a:cubicBezTo>
                  <a:pt x="97698" y="47358"/>
                  <a:pt x="96822" y="46697"/>
                  <a:pt x="96203" y="45822"/>
                </a:cubicBezTo>
                <a:cubicBezTo>
                  <a:pt x="95582" y="44947"/>
                  <a:pt x="95250" y="43901"/>
                  <a:pt x="95250" y="42830"/>
                </a:cubicBezTo>
                <a:cubicBezTo>
                  <a:pt x="95250" y="41758"/>
                  <a:pt x="95582" y="40713"/>
                  <a:pt x="96203" y="39838"/>
                </a:cubicBezTo>
                <a:cubicBezTo>
                  <a:pt x="96822" y="38963"/>
                  <a:pt x="97698" y="38302"/>
                  <a:pt x="98709" y="37945"/>
                </a:cubicBezTo>
                <a:lnTo>
                  <a:pt x="111833" y="33683"/>
                </a:lnTo>
                <a:cubicBezTo>
                  <a:pt x="115774" y="32323"/>
                  <a:pt x="119347" y="30071"/>
                  <a:pt x="122272" y="27102"/>
                </a:cubicBezTo>
                <a:cubicBezTo>
                  <a:pt x="125118" y="24215"/>
                  <a:pt x="127276" y="20726"/>
                  <a:pt x="128588" y="16895"/>
                </a:cubicBezTo>
                <a:lnTo>
                  <a:pt x="128696" y="16570"/>
                </a:lnTo>
                <a:lnTo>
                  <a:pt x="132961" y="3457"/>
                </a:lnTo>
                <a:cubicBezTo>
                  <a:pt x="133319" y="2446"/>
                  <a:pt x="133981" y="1571"/>
                  <a:pt x="134856" y="952"/>
                </a:cubicBezTo>
                <a:cubicBezTo>
                  <a:pt x="135731" y="332"/>
                  <a:pt x="136777" y="0"/>
                  <a:pt x="137850" y="0"/>
                </a:cubicBezTo>
                <a:cubicBezTo>
                  <a:pt x="138923" y="0"/>
                  <a:pt x="139969" y="332"/>
                  <a:pt x="140844" y="952"/>
                </a:cubicBezTo>
                <a:cubicBezTo>
                  <a:pt x="141720" y="1571"/>
                  <a:pt x="142382" y="2446"/>
                  <a:pt x="142739" y="3457"/>
                </a:cubicBezTo>
                <a:lnTo>
                  <a:pt x="147004" y="16570"/>
                </a:lnTo>
                <a:cubicBezTo>
                  <a:pt x="148330" y="20557"/>
                  <a:pt x="150568" y="24180"/>
                  <a:pt x="153541" y="27150"/>
                </a:cubicBezTo>
                <a:cubicBezTo>
                  <a:pt x="156515" y="30121"/>
                  <a:pt x="160140" y="32358"/>
                  <a:pt x="164130" y="33683"/>
                </a:cubicBezTo>
                <a:lnTo>
                  <a:pt x="177254" y="37945"/>
                </a:lnTo>
                <a:lnTo>
                  <a:pt x="177516" y="38011"/>
                </a:lnTo>
                <a:cubicBezTo>
                  <a:pt x="178527" y="38367"/>
                  <a:pt x="179403" y="39028"/>
                  <a:pt x="180023" y="39903"/>
                </a:cubicBezTo>
                <a:cubicBezTo>
                  <a:pt x="180643" y="40778"/>
                  <a:pt x="180975" y="41824"/>
                  <a:pt x="180975" y="42895"/>
                </a:cubicBezTo>
                <a:cubicBezTo>
                  <a:pt x="180975" y="43967"/>
                  <a:pt x="180643" y="45012"/>
                  <a:pt x="180023" y="45887"/>
                </a:cubicBezTo>
                <a:cubicBezTo>
                  <a:pt x="179403" y="46762"/>
                  <a:pt x="178527" y="47423"/>
                  <a:pt x="177516" y="47780"/>
                </a:cubicBezTo>
                <a:lnTo>
                  <a:pt x="164392" y="52042"/>
                </a:lnTo>
                <a:cubicBezTo>
                  <a:pt x="160403" y="53367"/>
                  <a:pt x="156777" y="55604"/>
                  <a:pt x="153804" y="58575"/>
                </a:cubicBezTo>
                <a:cubicBezTo>
                  <a:pt x="150831" y="61546"/>
                  <a:pt x="148593" y="65168"/>
                  <a:pt x="147266" y="69155"/>
                </a:cubicBezTo>
                <a:lnTo>
                  <a:pt x="143001" y="82268"/>
                </a:lnTo>
                <a:cubicBezTo>
                  <a:pt x="142963" y="82377"/>
                  <a:pt x="142921" y="82485"/>
                  <a:pt x="142875" y="82591"/>
                </a:cubicBezTo>
                <a:cubicBezTo>
                  <a:pt x="142499" y="83465"/>
                  <a:pt x="141888" y="84221"/>
                  <a:pt x="141107" y="84773"/>
                </a:cubicBezTo>
                <a:cubicBezTo>
                  <a:pt x="140231" y="85393"/>
                  <a:pt x="139185" y="85725"/>
                  <a:pt x="138113" y="85725"/>
                </a:cubicBezTo>
                <a:cubicBezTo>
                  <a:pt x="137040" y="85725"/>
                  <a:pt x="135994" y="85393"/>
                  <a:pt x="135118" y="84773"/>
                </a:cubicBezTo>
                <a:cubicBezTo>
                  <a:pt x="134243" y="84154"/>
                  <a:pt x="133581" y="83279"/>
                  <a:pt x="133224" y="82268"/>
                </a:cubicBezTo>
                <a:lnTo>
                  <a:pt x="128959" y="69155"/>
                </a:lnTo>
                <a:cubicBezTo>
                  <a:pt x="127995" y="66230"/>
                  <a:pt x="126541" y="63500"/>
                  <a:pt x="124666" y="61077"/>
                </a:cubicBezTo>
                <a:close/>
                <a:moveTo>
                  <a:pt x="197957" y="97281"/>
                </a:moveTo>
                <a:lnTo>
                  <a:pt x="190667" y="94913"/>
                </a:lnTo>
                <a:cubicBezTo>
                  <a:pt x="188450" y="94177"/>
                  <a:pt x="186436" y="92934"/>
                  <a:pt x="184784" y="91283"/>
                </a:cubicBezTo>
                <a:cubicBezTo>
                  <a:pt x="183132" y="89633"/>
                  <a:pt x="181888" y="87620"/>
                  <a:pt x="181152" y="85406"/>
                </a:cubicBezTo>
                <a:lnTo>
                  <a:pt x="178782" y="78120"/>
                </a:lnTo>
                <a:cubicBezTo>
                  <a:pt x="178584" y="77559"/>
                  <a:pt x="178217" y="77073"/>
                  <a:pt x="177730" y="76729"/>
                </a:cubicBezTo>
                <a:cubicBezTo>
                  <a:pt x="177244" y="76385"/>
                  <a:pt x="176663" y="76200"/>
                  <a:pt x="176067" y="76200"/>
                </a:cubicBezTo>
                <a:cubicBezTo>
                  <a:pt x="175471" y="76200"/>
                  <a:pt x="174889" y="76385"/>
                  <a:pt x="174403" y="76729"/>
                </a:cubicBezTo>
                <a:cubicBezTo>
                  <a:pt x="173917" y="77073"/>
                  <a:pt x="173549" y="77559"/>
                  <a:pt x="173351" y="78120"/>
                </a:cubicBezTo>
                <a:lnTo>
                  <a:pt x="170981" y="85406"/>
                </a:lnTo>
                <a:cubicBezTo>
                  <a:pt x="170259" y="87605"/>
                  <a:pt x="169037" y="89607"/>
                  <a:pt x="167412" y="91257"/>
                </a:cubicBezTo>
                <a:cubicBezTo>
                  <a:pt x="165787" y="92906"/>
                  <a:pt x="163802" y="94157"/>
                  <a:pt x="161613" y="94913"/>
                </a:cubicBezTo>
                <a:lnTo>
                  <a:pt x="154322" y="97281"/>
                </a:lnTo>
                <a:cubicBezTo>
                  <a:pt x="153760" y="97479"/>
                  <a:pt x="153273" y="97846"/>
                  <a:pt x="152929" y="98332"/>
                </a:cubicBezTo>
                <a:cubicBezTo>
                  <a:pt x="152585" y="98818"/>
                  <a:pt x="152400" y="99399"/>
                  <a:pt x="152400" y="99994"/>
                </a:cubicBezTo>
                <a:cubicBezTo>
                  <a:pt x="152400" y="100590"/>
                  <a:pt x="152585" y="101171"/>
                  <a:pt x="152929" y="101657"/>
                </a:cubicBezTo>
                <a:cubicBezTo>
                  <a:pt x="153273" y="102142"/>
                  <a:pt x="153760" y="102510"/>
                  <a:pt x="154322" y="102708"/>
                </a:cubicBezTo>
                <a:lnTo>
                  <a:pt x="161613" y="105076"/>
                </a:lnTo>
                <a:cubicBezTo>
                  <a:pt x="163833" y="105816"/>
                  <a:pt x="165849" y="107064"/>
                  <a:pt x="167502" y="108721"/>
                </a:cubicBezTo>
                <a:cubicBezTo>
                  <a:pt x="169154" y="110378"/>
                  <a:pt x="170396" y="112398"/>
                  <a:pt x="171127" y="114619"/>
                </a:cubicBezTo>
                <a:lnTo>
                  <a:pt x="173497" y="121905"/>
                </a:lnTo>
                <a:cubicBezTo>
                  <a:pt x="173695" y="122466"/>
                  <a:pt x="174063" y="122953"/>
                  <a:pt x="174549" y="123296"/>
                </a:cubicBezTo>
                <a:cubicBezTo>
                  <a:pt x="175035" y="123640"/>
                  <a:pt x="175616" y="123825"/>
                  <a:pt x="176213" y="123825"/>
                </a:cubicBezTo>
                <a:cubicBezTo>
                  <a:pt x="176809" y="123825"/>
                  <a:pt x="177390" y="123640"/>
                  <a:pt x="177876" y="123296"/>
                </a:cubicBezTo>
                <a:cubicBezTo>
                  <a:pt x="178362" y="122953"/>
                  <a:pt x="178730" y="122466"/>
                  <a:pt x="178928" y="121905"/>
                </a:cubicBezTo>
                <a:lnTo>
                  <a:pt x="181298" y="114619"/>
                </a:lnTo>
                <a:cubicBezTo>
                  <a:pt x="182035" y="112405"/>
                  <a:pt x="183278" y="110392"/>
                  <a:pt x="184930" y="108741"/>
                </a:cubicBezTo>
                <a:cubicBezTo>
                  <a:pt x="186581" y="107091"/>
                  <a:pt x="188596" y="105848"/>
                  <a:pt x="190812" y="105112"/>
                </a:cubicBezTo>
                <a:lnTo>
                  <a:pt x="198103" y="102744"/>
                </a:lnTo>
                <a:cubicBezTo>
                  <a:pt x="198665" y="102546"/>
                  <a:pt x="199152" y="102179"/>
                  <a:pt x="199496" y="101693"/>
                </a:cubicBezTo>
                <a:cubicBezTo>
                  <a:pt x="199840" y="101207"/>
                  <a:pt x="200025" y="100626"/>
                  <a:pt x="200025" y="100031"/>
                </a:cubicBezTo>
                <a:cubicBezTo>
                  <a:pt x="200025" y="99435"/>
                  <a:pt x="199840" y="98854"/>
                  <a:pt x="199496" y="98368"/>
                </a:cubicBezTo>
                <a:cubicBezTo>
                  <a:pt x="199152" y="97883"/>
                  <a:pt x="198665" y="97515"/>
                  <a:pt x="198103" y="97317"/>
                </a:cubicBezTo>
                <a:lnTo>
                  <a:pt x="197957" y="97281"/>
                </a:lnTo>
                <a:close/>
                <a:moveTo>
                  <a:pt x="88392" y="33995"/>
                </a:moveTo>
                <a:cubicBezTo>
                  <a:pt x="90241" y="31507"/>
                  <a:pt x="92783" y="29621"/>
                  <a:pt x="95701" y="28575"/>
                </a:cubicBezTo>
                <a:lnTo>
                  <a:pt x="73819" y="28575"/>
                </a:lnTo>
                <a:cubicBezTo>
                  <a:pt x="69874" y="28575"/>
                  <a:pt x="66675" y="31773"/>
                  <a:pt x="66675" y="35719"/>
                </a:cubicBezTo>
                <a:cubicBezTo>
                  <a:pt x="66675" y="39664"/>
                  <a:pt x="69874" y="42863"/>
                  <a:pt x="73819" y="42863"/>
                </a:cubicBezTo>
                <a:lnTo>
                  <a:pt x="85729" y="42863"/>
                </a:lnTo>
                <a:cubicBezTo>
                  <a:pt x="85727" y="42764"/>
                  <a:pt x="85725" y="42666"/>
                  <a:pt x="85725" y="42568"/>
                </a:cubicBezTo>
                <a:cubicBezTo>
                  <a:pt x="85733" y="39507"/>
                  <a:pt x="86662" y="36520"/>
                  <a:pt x="88392" y="33995"/>
                </a:cubicBezTo>
                <a:close/>
                <a:moveTo>
                  <a:pt x="7144" y="95250"/>
                </a:moveTo>
                <a:cubicBezTo>
                  <a:pt x="11089" y="95250"/>
                  <a:pt x="14288" y="98449"/>
                  <a:pt x="14288" y="102394"/>
                </a:cubicBezTo>
                <a:lnTo>
                  <a:pt x="14288" y="126206"/>
                </a:lnTo>
                <a:cubicBezTo>
                  <a:pt x="14288" y="130152"/>
                  <a:pt x="11089" y="133350"/>
                  <a:pt x="7144" y="133350"/>
                </a:cubicBezTo>
                <a:cubicBezTo>
                  <a:pt x="3198" y="133350"/>
                  <a:pt x="0" y="130152"/>
                  <a:pt x="0" y="126206"/>
                </a:cubicBezTo>
                <a:lnTo>
                  <a:pt x="0" y="102394"/>
                </a:lnTo>
                <a:cubicBezTo>
                  <a:pt x="0" y="98449"/>
                  <a:pt x="3198" y="95250"/>
                  <a:pt x="7144" y="95250"/>
                </a:cubicBezTo>
                <a:close/>
                <a:moveTo>
                  <a:pt x="104775" y="192881"/>
                </a:moveTo>
                <a:cubicBezTo>
                  <a:pt x="104775" y="196827"/>
                  <a:pt x="101577" y="200025"/>
                  <a:pt x="97631" y="200025"/>
                </a:cubicBezTo>
                <a:lnTo>
                  <a:pt x="73819" y="200025"/>
                </a:lnTo>
                <a:cubicBezTo>
                  <a:pt x="69874" y="200025"/>
                  <a:pt x="66675" y="196827"/>
                  <a:pt x="66675" y="192881"/>
                </a:cubicBezTo>
                <a:cubicBezTo>
                  <a:pt x="66675" y="188936"/>
                  <a:pt x="69874" y="185738"/>
                  <a:pt x="73819" y="185738"/>
                </a:cubicBezTo>
                <a:lnTo>
                  <a:pt x="97631" y="185738"/>
                </a:lnTo>
                <a:cubicBezTo>
                  <a:pt x="101577" y="185738"/>
                  <a:pt x="104775" y="188936"/>
                  <a:pt x="104775" y="192881"/>
                </a:cubicBezTo>
                <a:close/>
                <a:moveTo>
                  <a:pt x="30956" y="28575"/>
                </a:moveTo>
                <a:cubicBezTo>
                  <a:pt x="34902" y="28575"/>
                  <a:pt x="38100" y="31773"/>
                  <a:pt x="38100" y="35719"/>
                </a:cubicBezTo>
                <a:cubicBezTo>
                  <a:pt x="38100" y="39664"/>
                  <a:pt x="34902" y="42863"/>
                  <a:pt x="30956" y="42863"/>
                </a:cubicBezTo>
                <a:lnTo>
                  <a:pt x="26194" y="42863"/>
                </a:lnTo>
                <a:cubicBezTo>
                  <a:pt x="19618" y="42863"/>
                  <a:pt x="14288" y="48193"/>
                  <a:pt x="14288" y="54769"/>
                </a:cubicBezTo>
                <a:lnTo>
                  <a:pt x="14288" y="59531"/>
                </a:lnTo>
                <a:cubicBezTo>
                  <a:pt x="14288" y="63477"/>
                  <a:pt x="11089" y="66675"/>
                  <a:pt x="7144" y="66675"/>
                </a:cubicBezTo>
                <a:cubicBezTo>
                  <a:pt x="3198" y="66675"/>
                  <a:pt x="0" y="63477"/>
                  <a:pt x="0" y="59531"/>
                </a:cubicBezTo>
                <a:lnTo>
                  <a:pt x="0" y="54769"/>
                </a:lnTo>
                <a:cubicBezTo>
                  <a:pt x="0" y="40302"/>
                  <a:pt x="11727" y="28575"/>
                  <a:pt x="26194" y="28575"/>
                </a:cubicBezTo>
                <a:lnTo>
                  <a:pt x="30956" y="28575"/>
                </a:lnTo>
                <a:close/>
                <a:moveTo>
                  <a:pt x="30956" y="200025"/>
                </a:moveTo>
                <a:cubicBezTo>
                  <a:pt x="34902" y="200025"/>
                  <a:pt x="38100" y="196827"/>
                  <a:pt x="38100" y="192881"/>
                </a:cubicBezTo>
                <a:cubicBezTo>
                  <a:pt x="38100" y="188936"/>
                  <a:pt x="34902" y="185738"/>
                  <a:pt x="30956" y="185738"/>
                </a:cubicBezTo>
                <a:lnTo>
                  <a:pt x="26194" y="185738"/>
                </a:lnTo>
                <a:cubicBezTo>
                  <a:pt x="19618" y="185738"/>
                  <a:pt x="14288" y="180407"/>
                  <a:pt x="14288" y="173831"/>
                </a:cubicBezTo>
                <a:lnTo>
                  <a:pt x="14288" y="169069"/>
                </a:lnTo>
                <a:cubicBezTo>
                  <a:pt x="14288" y="165124"/>
                  <a:pt x="11089" y="161925"/>
                  <a:pt x="7144" y="161925"/>
                </a:cubicBezTo>
                <a:cubicBezTo>
                  <a:pt x="3198" y="161925"/>
                  <a:pt x="0" y="165124"/>
                  <a:pt x="0" y="169069"/>
                </a:cubicBezTo>
                <a:lnTo>
                  <a:pt x="0" y="173831"/>
                </a:lnTo>
                <a:cubicBezTo>
                  <a:pt x="0" y="188298"/>
                  <a:pt x="11727" y="200025"/>
                  <a:pt x="26194" y="200025"/>
                </a:cubicBezTo>
                <a:lnTo>
                  <a:pt x="30956" y="200025"/>
                </a:lnTo>
                <a:close/>
                <a:moveTo>
                  <a:pt x="133350" y="192881"/>
                </a:moveTo>
                <a:cubicBezTo>
                  <a:pt x="133350" y="196827"/>
                  <a:pt x="136549" y="200025"/>
                  <a:pt x="140494" y="200025"/>
                </a:cubicBezTo>
                <a:lnTo>
                  <a:pt x="145256" y="200025"/>
                </a:lnTo>
                <a:cubicBezTo>
                  <a:pt x="159723" y="200025"/>
                  <a:pt x="171450" y="188298"/>
                  <a:pt x="171450" y="173831"/>
                </a:cubicBezTo>
                <a:lnTo>
                  <a:pt x="171450" y="169069"/>
                </a:lnTo>
                <a:cubicBezTo>
                  <a:pt x="171450" y="165124"/>
                  <a:pt x="168252" y="161925"/>
                  <a:pt x="164306" y="161925"/>
                </a:cubicBezTo>
                <a:cubicBezTo>
                  <a:pt x="160361" y="161925"/>
                  <a:pt x="157163" y="165124"/>
                  <a:pt x="157163" y="169069"/>
                </a:cubicBezTo>
                <a:lnTo>
                  <a:pt x="157163" y="173831"/>
                </a:lnTo>
                <a:cubicBezTo>
                  <a:pt x="157163" y="180407"/>
                  <a:pt x="151832" y="185738"/>
                  <a:pt x="145256" y="185738"/>
                </a:cubicBezTo>
                <a:lnTo>
                  <a:pt x="140494" y="185738"/>
                </a:lnTo>
                <a:cubicBezTo>
                  <a:pt x="136549" y="185738"/>
                  <a:pt x="133350" y="188936"/>
                  <a:pt x="133350" y="192881"/>
                </a:cubicBezTo>
                <a:close/>
              </a:path>
            </a:pathLst>
          </a:custGeom>
          <a:solidFill>
            <a:schemeClr val="tx1"/>
          </a:solidFill>
          <a:ln>
            <a:noFill/>
          </a:ln>
        </p:spPr>
        <p:txBody>
          <a:bodyPr vert="horz" wrap="square" lIns="74507" tIns="37253" rIns="74507" bIns="37253" numCol="1" anchor="t" anchorCtr="0" compatLnSpc="1">
            <a:prstTxWarp prst="textNoShape">
              <a:avLst/>
            </a:prstTxWarp>
          </a:bodyPr>
          <a:lstStyle/>
          <a:p>
            <a:pPr marL="0" marR="0" lvl="0" indent="0" algn="l" defTabSz="745091" rtl="0" eaLnBrk="1" fontAlgn="auto" latinLnBrk="0" hangingPunct="1">
              <a:lnSpc>
                <a:spcPct val="100000"/>
              </a:lnSpc>
              <a:spcBef>
                <a:spcPts val="0"/>
              </a:spcBef>
              <a:spcAft>
                <a:spcPts val="0"/>
              </a:spcAft>
              <a:buClrTx/>
              <a:buSzTx/>
              <a:buFontTx/>
              <a:buNone/>
              <a:tabLst/>
              <a:defRPr/>
            </a:pPr>
            <a:endParaRPr kumimoji="0" lang="en-US" sz="1438" b="1" i="0" u="none" strike="noStrike" kern="1200" cap="none" spc="0" normalizeH="0" baseline="0" noProof="0">
              <a:ln>
                <a:noFill/>
              </a:ln>
              <a:solidFill>
                <a:srgbClr val="FFFFFF"/>
              </a:solidFill>
              <a:effectLst/>
              <a:uLnTx/>
              <a:uFillTx/>
              <a:latin typeface="Segoe Sans Display Semibold" pitchFamily="2" charset="0"/>
              <a:ea typeface="+mn-ea"/>
              <a:cs typeface="Segoe Sans Display Semibold" pitchFamily="2" charset="0"/>
            </a:endParaRPr>
          </a:p>
        </p:txBody>
      </p:sp>
      <p:sp>
        <p:nvSpPr>
          <p:cNvPr id="7" name="Title 6">
            <a:extLst>
              <a:ext uri="{FF2B5EF4-FFF2-40B4-BE49-F238E27FC236}">
                <a16:creationId xmlns:a16="http://schemas.microsoft.com/office/drawing/2014/main" id="{A6AC8E5D-1470-56A2-FF38-DC48B67750F4}"/>
              </a:ext>
            </a:extLst>
          </p:cNvPr>
          <p:cNvSpPr>
            <a:spLocks noGrp="1"/>
          </p:cNvSpPr>
          <p:nvPr>
            <p:ph type="title"/>
          </p:nvPr>
        </p:nvSpPr>
        <p:spPr>
          <a:xfrm>
            <a:off x="588263" y="457200"/>
            <a:ext cx="11018520" cy="553998"/>
          </a:xfrm>
        </p:spPr>
        <p:txBody>
          <a:bodyPr/>
          <a:lstStyle/>
          <a:p>
            <a:pPr algn="ctr"/>
            <a:r>
              <a:rPr lang="en-US"/>
              <a:t>Copilot extensions</a:t>
            </a:r>
            <a:endParaRPr lang="en-US" b="1">
              <a:latin typeface="Segoe Sans Display Semibold" pitchFamily="2" charset="0"/>
              <a:cs typeface="Segoe Sans Display Semibold" pitchFamily="2" charset="0"/>
            </a:endParaRPr>
          </a:p>
        </p:txBody>
      </p:sp>
      <p:sp>
        <p:nvSpPr>
          <p:cNvPr id="12" name="Title 20">
            <a:extLst>
              <a:ext uri="{FF2B5EF4-FFF2-40B4-BE49-F238E27FC236}">
                <a16:creationId xmlns:a16="http://schemas.microsoft.com/office/drawing/2014/main" id="{20A00563-0D05-6849-97DB-898AC8B46801}"/>
              </a:ext>
            </a:extLst>
          </p:cNvPr>
          <p:cNvSpPr txBox="1">
            <a:spLocks noGrp="1"/>
          </p:cNvSpPr>
          <p:nvPr/>
        </p:nvSpPr>
        <p:spPr>
          <a:xfrm>
            <a:off x="3634486" y="3334509"/>
            <a:ext cx="1157368" cy="439864"/>
          </a:xfrm>
          <a:prstGeom prst="rect">
            <a:avLst/>
          </a:prstGeom>
          <a:noFill/>
          <a:ln>
            <a:noFill/>
            <a:prstDash/>
          </a:ln>
          <a:effectLst/>
        </p:spPr>
        <p:txBody>
          <a:bodyPr rot="0" spcFirstLastPara="0" vert="horz" wrap="none" lIns="69850" tIns="34925" rIns="69850" bIns="34925" numCol="1" spcCol="0" rtlCol="0" fromWordArt="0" anchor="t" anchorCtr="0" forceAA="0" compatLnSpc="1">
            <a:prstTxWarp prst="textNoShape">
              <a:avLst/>
            </a:prstTxWarp>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ctr" defTabSz="698548"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FFFFFF"/>
                </a:solidFill>
                <a:effectLst/>
                <a:uLnTx/>
                <a:uFillTx/>
                <a:latin typeface="Segoe UI Semibold"/>
                <a:ea typeface="+mn-ea"/>
                <a:cs typeface="Segoe Sans Display Semibold" pitchFamily="2" charset="0"/>
              </a:rPr>
              <a:t>Copilot</a:t>
            </a:r>
          </a:p>
        </p:txBody>
      </p:sp>
      <p:sp>
        <p:nvSpPr>
          <p:cNvPr id="22" name="Rectangle: Rounded Corners 21">
            <a:extLst>
              <a:ext uri="{FF2B5EF4-FFF2-40B4-BE49-F238E27FC236}">
                <a16:creationId xmlns:a16="http://schemas.microsoft.com/office/drawing/2014/main" id="{7A739078-0C21-65EA-2406-1C6B30AA78D9}"/>
              </a:ext>
              <a:ext uri="{C183D7F6-B498-43B3-948B-1728B52AA6E4}">
                <adec:decorative xmlns:adec="http://schemas.microsoft.com/office/drawing/2017/decorative" val="1"/>
              </a:ext>
            </a:extLst>
          </p:cNvPr>
          <p:cNvSpPr/>
          <p:nvPr/>
        </p:nvSpPr>
        <p:spPr bwMode="auto">
          <a:xfrm>
            <a:off x="4620293" y="4983267"/>
            <a:ext cx="2689397" cy="115611"/>
          </a:xfrm>
          <a:prstGeom prst="roundRect">
            <a:avLst>
              <a:gd name="adj" fmla="val 50000"/>
            </a:avLst>
          </a:prstGeom>
          <a:gradFill>
            <a:gsLst>
              <a:gs pos="0">
                <a:srgbClr val="C03BC4"/>
              </a:gs>
              <a:gs pos="80000">
                <a:srgbClr val="0078D4"/>
              </a:gs>
            </a:gsLst>
            <a:path path="circle">
              <a:fillToRect l="100000" t="100000"/>
            </a:path>
          </a:gradFill>
          <a:ln>
            <a:noFill/>
            <a:headEnd type="none" w="med" len="med"/>
            <a:tailEnd type="none" w="med" len="med"/>
          </a:ln>
          <a:effectLst>
            <a:outerShdw blurRad="50800" dist="38100" dir="5400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0800" tIns="40640" rIns="50800" bIns="40640" numCol="1" spcCol="0" rtlCol="0" fromWordArt="0" anchor="t" anchorCtr="0" forceAA="0" compatLnSpc="1">
            <a:prstTxWarp prst="textNoShape">
              <a:avLst/>
            </a:prstTxWarp>
            <a:noAutofit/>
          </a:bodyPr>
          <a:lstStyle/>
          <a:p>
            <a:pPr marL="0" marR="0" lvl="0" indent="0" algn="l" defTabSz="259041" rtl="0" eaLnBrk="1" fontAlgn="base" latinLnBrk="0" hangingPunct="1">
              <a:lnSpc>
                <a:spcPct val="100000"/>
              </a:lnSpc>
              <a:spcBef>
                <a:spcPct val="0"/>
              </a:spcBef>
              <a:spcAft>
                <a:spcPct val="0"/>
              </a:spcAft>
              <a:buClrTx/>
              <a:buSzTx/>
              <a:buFontTx/>
              <a:buNone/>
              <a:tabLst/>
              <a:defRPr/>
            </a:pPr>
            <a:endParaRPr kumimoji="0" lang="en-US" sz="556" b="0" i="0" u="none" strike="noStrike" kern="1200" cap="none" spc="0" normalizeH="0" baseline="0" noProof="0">
              <a:ln>
                <a:noFill/>
              </a:ln>
              <a:solidFill>
                <a:srgbClr val="091F2C"/>
              </a:solidFill>
              <a:effectLst/>
              <a:uLnTx/>
              <a:uFillTx/>
              <a:latin typeface="Segoe UI"/>
              <a:ea typeface="+mn-ea"/>
              <a:cs typeface="Segoe UI" pitchFamily="34" charset="0"/>
            </a:endParaRPr>
          </a:p>
        </p:txBody>
      </p:sp>
      <p:pic>
        <p:nvPicPr>
          <p:cNvPr id="25" name="Picture 2" descr="A blue and green rectangles&#10;&#10;Description automatically generated">
            <a:extLst>
              <a:ext uri="{FF2B5EF4-FFF2-40B4-BE49-F238E27FC236}">
                <a16:creationId xmlns:a16="http://schemas.microsoft.com/office/drawing/2014/main" id="{891B4234-8C26-A7FF-B9C2-915E9B8A6D20}"/>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3647113" y="4731466"/>
            <a:ext cx="653612" cy="619211"/>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a:extLst>
              <a:ext uri="{FF2B5EF4-FFF2-40B4-BE49-F238E27FC236}">
                <a16:creationId xmlns:a16="http://schemas.microsoft.com/office/drawing/2014/main" id="{0AA57B8C-DEBC-9104-4A95-2B1FC6D05BA0}"/>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681374" y="4702405"/>
            <a:ext cx="677333" cy="677333"/>
          </a:xfrm>
          <a:prstGeom prst="rect">
            <a:avLst/>
          </a:prstGeom>
        </p:spPr>
      </p:pic>
    </p:spTree>
    <p:extLst>
      <p:ext uri="{BB962C8B-B14F-4D97-AF65-F5344CB8AC3E}">
        <p14:creationId xmlns:p14="http://schemas.microsoft.com/office/powerpoint/2010/main" val="2122540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A9CA5106-5C05-7E4C-917C-25E64B32537A}"/>
              </a:ext>
            </a:extLst>
          </p:cNvPr>
          <p:cNvGrpSpPr/>
          <p:nvPr/>
        </p:nvGrpSpPr>
        <p:grpSpPr>
          <a:xfrm>
            <a:off x="2007411" y="3830647"/>
            <a:ext cx="1714500" cy="1029453"/>
            <a:chOff x="2007411" y="3526430"/>
            <a:chExt cx="1714500" cy="1029453"/>
          </a:xfrm>
        </p:grpSpPr>
        <p:sp>
          <p:nvSpPr>
            <p:cNvPr id="12" name="TextBox 11">
              <a:extLst>
                <a:ext uri="{FF2B5EF4-FFF2-40B4-BE49-F238E27FC236}">
                  <a16:creationId xmlns:a16="http://schemas.microsoft.com/office/drawing/2014/main" id="{E0A7EC5B-5DA0-F1F6-7015-CC2BA12DEDD4}"/>
                </a:ext>
              </a:extLst>
            </p:cNvPr>
            <p:cNvSpPr txBox="1"/>
            <p:nvPr/>
          </p:nvSpPr>
          <p:spPr>
            <a:xfrm>
              <a:off x="2007411" y="3526430"/>
              <a:ext cx="1714500" cy="307777"/>
            </a:xfrm>
            <a:prstGeom prst="rect">
              <a:avLst/>
            </a:prstGeom>
            <a:noFill/>
          </p:spPr>
          <p:txBody>
            <a:bodyPr wrap="square" lIns="0" tIns="0" rIns="0" bIns="0" rtlCol="0" anchor="ctr">
              <a:spAutoFit/>
            </a:bodyPr>
            <a:lstStyle>
              <a:defPPr>
                <a:defRPr lang="en-US"/>
              </a:defPPr>
              <a:lvl1pPr marR="0" lvl="0" indent="0" algn="ctr" fontAlgn="auto">
                <a:lnSpc>
                  <a:spcPct val="100000"/>
                </a:lnSpc>
                <a:spcBef>
                  <a:spcPts val="0"/>
                </a:spcBef>
                <a:spcAft>
                  <a:spcPts val="0"/>
                </a:spcAft>
                <a:buClrTx/>
                <a:buSzTx/>
                <a:buFontTx/>
                <a:buNone/>
                <a:tabLst/>
                <a:defRPr kumimoji="0" sz="1200" b="0" i="0" u="none" strike="noStrike" kern="0" cap="none" spc="0" normalizeH="0" baseline="0">
                  <a:ln>
                    <a:noFill/>
                  </a:ln>
                  <a:gradFill>
                    <a:gsLst>
                      <a:gs pos="2917">
                        <a:srgbClr val="000000"/>
                      </a:gs>
                      <a:gs pos="30000">
                        <a:srgbClr val="000000"/>
                      </a:gs>
                    </a:gsLst>
                    <a:lin ang="5400000" scaled="0"/>
                  </a:gradFill>
                  <a:effectLst/>
                  <a:uLnTx/>
                  <a:uFillTx/>
                  <a:latin typeface="Segoe UI Semibold"/>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170C3F"/>
                  </a:solidFill>
                  <a:effectLst/>
                  <a:uLnTx/>
                  <a:uFillTx/>
                  <a:latin typeface="Segoe UI Semibold"/>
                  <a:ea typeface="+mn-ea"/>
                  <a:cs typeface="+mn-cs"/>
                </a:rPr>
                <a:t>Connectors</a:t>
              </a:r>
              <a:endParaRPr lang="en-US" sz="2000" b="0" i="0" u="none" strike="noStrike" kern="0" cap="none" spc="0" normalizeH="0" baseline="0" noProof="0">
                <a:ln>
                  <a:noFill/>
                </a:ln>
                <a:solidFill>
                  <a:srgbClr val="170C3F"/>
                </a:solidFill>
                <a:effectLst/>
                <a:uLnTx/>
                <a:uFillTx/>
                <a:latin typeface="Segoe UI Semibold"/>
                <a:cs typeface="Segoe UI Semibold"/>
              </a:endParaRPr>
            </a:p>
          </p:txBody>
        </p:sp>
        <p:sp>
          <p:nvSpPr>
            <p:cNvPr id="30" name="Rectangle 29">
              <a:extLst>
                <a:ext uri="{FF2B5EF4-FFF2-40B4-BE49-F238E27FC236}">
                  <a16:creationId xmlns:a16="http://schemas.microsoft.com/office/drawing/2014/main" id="{031B5A36-1DDC-760B-EA69-A409A0004F20}"/>
                </a:ext>
              </a:extLst>
            </p:cNvPr>
            <p:cNvSpPr/>
            <p:nvPr/>
          </p:nvSpPr>
          <p:spPr bwMode="auto">
            <a:xfrm>
              <a:off x="2369253" y="4094218"/>
              <a:ext cx="1352658" cy="46166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rPr>
                <a:t>Your business knowledge</a:t>
              </a:r>
              <a:endParaRPr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endParaRPr>
            </a:p>
          </p:txBody>
        </p:sp>
        <p:sp>
          <p:nvSpPr>
            <p:cNvPr id="35" name="Graphic 14">
              <a:extLst>
                <a:ext uri="{FF2B5EF4-FFF2-40B4-BE49-F238E27FC236}">
                  <a16:creationId xmlns:a16="http://schemas.microsoft.com/office/drawing/2014/main" id="{26E82F8A-21D1-74D4-3E45-DAAE88CCCE84}"/>
                </a:ext>
              </a:extLst>
            </p:cNvPr>
            <p:cNvSpPr>
              <a:spLocks noChangeAspect="1"/>
            </p:cNvSpPr>
            <p:nvPr/>
          </p:nvSpPr>
          <p:spPr>
            <a:xfrm>
              <a:off x="2011026" y="4105059"/>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grpSp>
      <p:grpSp>
        <p:nvGrpSpPr>
          <p:cNvPr id="23" name="Group 22">
            <a:extLst>
              <a:ext uri="{FF2B5EF4-FFF2-40B4-BE49-F238E27FC236}">
                <a16:creationId xmlns:a16="http://schemas.microsoft.com/office/drawing/2014/main" id="{1C107680-8E6A-62D4-9117-6D26A033C620}"/>
              </a:ext>
            </a:extLst>
          </p:cNvPr>
          <p:cNvGrpSpPr/>
          <p:nvPr/>
        </p:nvGrpSpPr>
        <p:grpSpPr>
          <a:xfrm>
            <a:off x="5102492" y="3830646"/>
            <a:ext cx="2111284" cy="1569935"/>
            <a:chOff x="5102492" y="3526429"/>
            <a:chExt cx="2111284" cy="1569935"/>
          </a:xfrm>
        </p:grpSpPr>
        <p:sp>
          <p:nvSpPr>
            <p:cNvPr id="10" name="TextBox 9">
              <a:extLst>
                <a:ext uri="{FF2B5EF4-FFF2-40B4-BE49-F238E27FC236}">
                  <a16:creationId xmlns:a16="http://schemas.microsoft.com/office/drawing/2014/main" id="{476DEAC3-9E47-0A03-5188-4C9AD0A90B3A}"/>
                </a:ext>
              </a:extLst>
            </p:cNvPr>
            <p:cNvSpPr txBox="1"/>
            <p:nvPr/>
          </p:nvSpPr>
          <p:spPr>
            <a:xfrm>
              <a:off x="5102492" y="3526429"/>
              <a:ext cx="970117" cy="307777"/>
            </a:xfrm>
            <a:prstGeom prst="rect">
              <a:avLst/>
            </a:prstGeom>
            <a:noFill/>
          </p:spPr>
          <p:txBody>
            <a:bodyPr vert="horz" wrap="square" lIns="0" tIns="0" rIns="0" bIns="0" rtlCol="0" anchor="ctr">
              <a:spAutoFit/>
            </a:bodyPr>
            <a:lstStyle/>
            <a:p>
              <a:pPr marL="0" marR="0" lvl="0" indent="0" algn="l" defTabSz="85725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170C3F"/>
                  </a:solidFill>
                  <a:effectLst/>
                  <a:uLnTx/>
                  <a:uFillTx/>
                  <a:latin typeface="Segoe UI Semibold"/>
                  <a:ea typeface="+mn-ea"/>
                  <a:cs typeface="+mn-cs"/>
                </a:rPr>
                <a:t>Plugins</a:t>
              </a:r>
              <a:endParaRPr lang="en-US" sz="2000" b="0" i="0" u="none" strike="noStrike" kern="1200" cap="none" spc="0" normalizeH="0" baseline="0" noProof="0">
                <a:ln>
                  <a:noFill/>
                </a:ln>
                <a:solidFill>
                  <a:srgbClr val="170C3F"/>
                </a:solidFill>
                <a:effectLst/>
                <a:uLnTx/>
                <a:uFillTx/>
                <a:latin typeface="Segoe UI Semibold"/>
                <a:cs typeface="Segoe UI Semibold"/>
              </a:endParaRPr>
            </a:p>
          </p:txBody>
        </p:sp>
        <p:sp>
          <p:nvSpPr>
            <p:cNvPr id="44" name="Rectangle 43">
              <a:extLst>
                <a:ext uri="{FF2B5EF4-FFF2-40B4-BE49-F238E27FC236}">
                  <a16:creationId xmlns:a16="http://schemas.microsoft.com/office/drawing/2014/main" id="{EE4788DF-D807-BD29-1F70-CE7CFD3A65B0}"/>
                </a:ext>
              </a:extLst>
            </p:cNvPr>
            <p:cNvSpPr/>
            <p:nvPr/>
          </p:nvSpPr>
          <p:spPr bwMode="auto">
            <a:xfrm>
              <a:off x="5460719" y="4094218"/>
              <a:ext cx="1635226" cy="2307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rPr>
                <a:t>Your apps </a:t>
              </a:r>
              <a:endParaRPr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endParaRPr>
            </a:p>
          </p:txBody>
        </p:sp>
        <p:sp>
          <p:nvSpPr>
            <p:cNvPr id="48" name="Graphic 14">
              <a:extLst>
                <a:ext uri="{FF2B5EF4-FFF2-40B4-BE49-F238E27FC236}">
                  <a16:creationId xmlns:a16="http://schemas.microsoft.com/office/drawing/2014/main" id="{EFAC2988-3E21-17A5-ECD3-8E42250BA75A}"/>
                </a:ext>
              </a:extLst>
            </p:cNvPr>
            <p:cNvSpPr>
              <a:spLocks noChangeAspect="1"/>
            </p:cNvSpPr>
            <p:nvPr/>
          </p:nvSpPr>
          <p:spPr>
            <a:xfrm>
              <a:off x="5102492" y="4104931"/>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45" name="Rectangle 44">
              <a:extLst>
                <a:ext uri="{FF2B5EF4-FFF2-40B4-BE49-F238E27FC236}">
                  <a16:creationId xmlns:a16="http://schemas.microsoft.com/office/drawing/2014/main" id="{7F1D3867-6A6E-0863-4FE9-4DDB3B445303}"/>
                </a:ext>
              </a:extLst>
            </p:cNvPr>
            <p:cNvSpPr/>
            <p:nvPr/>
          </p:nvSpPr>
          <p:spPr bwMode="auto">
            <a:xfrm>
              <a:off x="5460719" y="4485926"/>
              <a:ext cx="1635226"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rPr>
                <a:t>Your workflows</a:t>
              </a:r>
              <a:endParaRPr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endParaRPr>
            </a:p>
          </p:txBody>
        </p:sp>
        <p:sp>
          <p:nvSpPr>
            <p:cNvPr id="49" name="Graphic 14">
              <a:extLst>
                <a:ext uri="{FF2B5EF4-FFF2-40B4-BE49-F238E27FC236}">
                  <a16:creationId xmlns:a16="http://schemas.microsoft.com/office/drawing/2014/main" id="{FC5C7E7B-D53E-CED1-F072-C174A8D54882}"/>
                </a:ext>
              </a:extLst>
            </p:cNvPr>
            <p:cNvSpPr>
              <a:spLocks noChangeAspect="1"/>
            </p:cNvSpPr>
            <p:nvPr/>
          </p:nvSpPr>
          <p:spPr>
            <a:xfrm>
              <a:off x="5102492" y="4496512"/>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50" name="Rectangle 49">
              <a:extLst>
                <a:ext uri="{FF2B5EF4-FFF2-40B4-BE49-F238E27FC236}">
                  <a16:creationId xmlns:a16="http://schemas.microsoft.com/office/drawing/2014/main" id="{A6F296C3-CBDC-708C-D00A-9BA4B58C8B6F}"/>
                </a:ext>
              </a:extLst>
            </p:cNvPr>
            <p:cNvSpPr/>
            <p:nvPr/>
          </p:nvSpPr>
          <p:spPr bwMode="auto">
            <a:xfrm>
              <a:off x="5460719" y="4861515"/>
              <a:ext cx="1753057"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rPr>
                <a:t>Your automation</a:t>
              </a:r>
              <a:endParaRPr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endParaRPr>
            </a:p>
          </p:txBody>
        </p:sp>
        <p:sp>
          <p:nvSpPr>
            <p:cNvPr id="51" name="Graphic 14">
              <a:extLst>
                <a:ext uri="{FF2B5EF4-FFF2-40B4-BE49-F238E27FC236}">
                  <a16:creationId xmlns:a16="http://schemas.microsoft.com/office/drawing/2014/main" id="{B9B9998A-098B-DDC6-5B10-2814C1432E0D}"/>
                </a:ext>
              </a:extLst>
            </p:cNvPr>
            <p:cNvSpPr>
              <a:spLocks noChangeAspect="1"/>
            </p:cNvSpPr>
            <p:nvPr/>
          </p:nvSpPr>
          <p:spPr>
            <a:xfrm>
              <a:off x="5102492" y="4887213"/>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grpSp>
      <p:sp>
        <p:nvSpPr>
          <p:cNvPr id="75" name="TextBox 74">
            <a:extLst>
              <a:ext uri="{FF2B5EF4-FFF2-40B4-BE49-F238E27FC236}">
                <a16:creationId xmlns:a16="http://schemas.microsoft.com/office/drawing/2014/main" id="{89DC3BE8-4214-B4CF-0DBC-555EC9FF56ED}"/>
              </a:ext>
            </a:extLst>
          </p:cNvPr>
          <p:cNvSpPr txBox="1"/>
          <p:nvPr/>
        </p:nvSpPr>
        <p:spPr>
          <a:xfrm>
            <a:off x="2007411" y="1731707"/>
            <a:ext cx="1714500" cy="615553"/>
          </a:xfrm>
          <a:prstGeom prst="rect">
            <a:avLst/>
          </a:prstGeom>
          <a:noFill/>
        </p:spPr>
        <p:txBody>
          <a:bodyPr wrap="square" lIns="0" tIns="0" rIns="0" bIns="0">
            <a:spAutoFit/>
          </a:bodyPr>
          <a:lstStyle/>
          <a:p>
            <a:pPr marR="0" lvl="0" indent="0" fontAlgn="base">
              <a:lnSpc>
                <a:spcPct val="100000"/>
              </a:lnSpc>
              <a:spcBef>
                <a:spcPct val="0"/>
              </a:spcBef>
              <a:spcAft>
                <a:spcPts val="1200"/>
              </a:spcAft>
              <a:buClrTx/>
              <a:buSzPct val="90000"/>
              <a:buFontTx/>
              <a:buNone/>
              <a:tabLst/>
              <a:defRPr/>
            </a:pPr>
            <a:r>
              <a:rPr lang="en-US" sz="20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Ground responses</a:t>
            </a:r>
          </a:p>
        </p:txBody>
      </p:sp>
      <p:sp>
        <p:nvSpPr>
          <p:cNvPr id="77" name="TextBox 76">
            <a:extLst>
              <a:ext uri="{FF2B5EF4-FFF2-40B4-BE49-F238E27FC236}">
                <a16:creationId xmlns:a16="http://schemas.microsoft.com/office/drawing/2014/main" id="{95623233-0218-56C3-24E4-C063BBFFB2D1}"/>
              </a:ext>
            </a:extLst>
          </p:cNvPr>
          <p:cNvSpPr txBox="1"/>
          <p:nvPr/>
        </p:nvSpPr>
        <p:spPr>
          <a:xfrm>
            <a:off x="5105203" y="1740973"/>
            <a:ext cx="1421906" cy="615553"/>
          </a:xfrm>
          <a:prstGeom prst="rect">
            <a:avLst/>
          </a:prstGeom>
          <a:noFill/>
        </p:spPr>
        <p:txBody>
          <a:bodyPr wrap="square" lIns="0" tIns="0" rIns="0" bIns="0">
            <a:spAutoFit/>
          </a:bodyPr>
          <a:lstStyle/>
          <a:p>
            <a:pPr fontAlgn="base">
              <a:spcBef>
                <a:spcPct val="0"/>
              </a:spcBef>
              <a:spcAft>
                <a:spcPts val="1200"/>
              </a:spcAft>
              <a:buSzPct val="90000"/>
              <a:defRPr/>
            </a:pPr>
            <a:r>
              <a:rPr lang="en-US" sz="20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Bring </a:t>
            </a:r>
            <a:br>
              <a:rPr lang="en-US" sz="20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br>
            <a:r>
              <a:rPr lang="en-US" sz="20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actions</a:t>
            </a:r>
          </a:p>
        </p:txBody>
      </p:sp>
      <p:sp>
        <p:nvSpPr>
          <p:cNvPr id="81" name="TextBox 80">
            <a:extLst>
              <a:ext uri="{FF2B5EF4-FFF2-40B4-BE49-F238E27FC236}">
                <a16:creationId xmlns:a16="http://schemas.microsoft.com/office/drawing/2014/main" id="{12E75A3D-FEEC-ED6E-AD25-16E739AA2F03}"/>
              </a:ext>
            </a:extLst>
          </p:cNvPr>
          <p:cNvSpPr txBox="1"/>
          <p:nvPr/>
        </p:nvSpPr>
        <p:spPr>
          <a:xfrm>
            <a:off x="8142895" y="1731707"/>
            <a:ext cx="2240280" cy="615553"/>
          </a:xfrm>
          <a:prstGeom prst="rect">
            <a:avLst/>
          </a:prstGeom>
          <a:noFill/>
        </p:spPr>
        <p:txBody>
          <a:bodyPr wrap="square" lIns="0" tIns="0" rIns="0" bIns="0">
            <a:spAutoFit/>
          </a:bodyPr>
          <a:lstStyle/>
          <a:p>
            <a:pPr fontAlgn="base">
              <a:spcBef>
                <a:spcPct val="0"/>
              </a:spcBef>
              <a:spcAft>
                <a:spcPts val="1200"/>
              </a:spcAft>
              <a:buSzPct val="90000"/>
              <a:defRPr/>
            </a:pPr>
            <a:r>
              <a:rPr lang="en-US" sz="20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Focus user </a:t>
            </a:r>
            <a:br>
              <a:rPr lang="en-US" sz="20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br>
            <a:r>
              <a:rPr lang="en-US" sz="20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experiences</a:t>
            </a:r>
          </a:p>
        </p:txBody>
      </p:sp>
      <p:grpSp>
        <p:nvGrpSpPr>
          <p:cNvPr id="11" name="Group 10">
            <a:extLst>
              <a:ext uri="{FF2B5EF4-FFF2-40B4-BE49-F238E27FC236}">
                <a16:creationId xmlns:a16="http://schemas.microsoft.com/office/drawing/2014/main" id="{F8134AF1-B65C-BEC8-094D-685F71B09BC4}"/>
              </a:ext>
            </a:extLst>
          </p:cNvPr>
          <p:cNvGrpSpPr/>
          <p:nvPr/>
        </p:nvGrpSpPr>
        <p:grpSpPr>
          <a:xfrm>
            <a:off x="5105203" y="2539698"/>
            <a:ext cx="1096867" cy="1096867"/>
            <a:chOff x="5128594" y="1938758"/>
            <a:chExt cx="1264784" cy="1264784"/>
          </a:xfrm>
        </p:grpSpPr>
        <p:sp>
          <p:nvSpPr>
            <p:cNvPr id="5" name="Oval 4">
              <a:extLst>
                <a:ext uri="{FF2B5EF4-FFF2-40B4-BE49-F238E27FC236}">
                  <a16:creationId xmlns:a16="http://schemas.microsoft.com/office/drawing/2014/main" id="{69E4BF3C-BF25-7F55-8120-FAFBA3B7812D}"/>
                </a:ext>
                <a:ext uri="{C183D7F6-B498-43B3-948B-1728B52AA6E4}">
                  <adec:decorative xmlns:adec="http://schemas.microsoft.com/office/drawing/2017/decorative" val="1"/>
                </a:ext>
              </a:extLst>
            </p:cNvPr>
            <p:cNvSpPr/>
            <p:nvPr/>
          </p:nvSpPr>
          <p:spPr bwMode="auto">
            <a:xfrm>
              <a:off x="5128594" y="1938758"/>
              <a:ext cx="1264784" cy="1264784"/>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700" b="0" i="0" u="none" strike="noStrike" kern="1200" cap="none" spc="0" normalizeH="0" baseline="0" noProof="0">
                <a:ln>
                  <a:noFill/>
                </a:ln>
                <a:solidFill>
                  <a:srgbClr val="170C3F"/>
                </a:solidFill>
                <a:effectLst/>
                <a:uLnTx/>
                <a:uFillTx/>
                <a:latin typeface="Segoe UI"/>
                <a:cs typeface="Segoe UI"/>
              </a:endParaRPr>
            </a:p>
          </p:txBody>
        </p:sp>
        <p:sp>
          <p:nvSpPr>
            <p:cNvPr id="9" name="Graphic 114">
              <a:extLst>
                <a:ext uri="{FF2B5EF4-FFF2-40B4-BE49-F238E27FC236}">
                  <a16:creationId xmlns:a16="http://schemas.microsoft.com/office/drawing/2014/main" id="{8FA05493-A6D3-0895-0C59-A9A93B351053}"/>
                </a:ext>
              </a:extLst>
            </p:cNvPr>
            <p:cNvSpPr/>
            <p:nvPr/>
          </p:nvSpPr>
          <p:spPr>
            <a:xfrm>
              <a:off x="5460775" y="2276707"/>
              <a:ext cx="627605" cy="627605"/>
            </a:xfrm>
            <a:custGeom>
              <a:avLst/>
              <a:gdLst>
                <a:gd name="connsiteX0" fmla="*/ 297180 w 320040"/>
                <a:gd name="connsiteY0" fmla="*/ 51837 h 320040"/>
                <a:gd name="connsiteX1" fmla="*/ 320040 w 320040"/>
                <a:gd name="connsiteY1" fmla="*/ 91440 h 320040"/>
                <a:gd name="connsiteX2" fmla="*/ 320040 w 320040"/>
                <a:gd name="connsiteY2" fmla="*/ 228600 h 320040"/>
                <a:gd name="connsiteX3" fmla="*/ 228600 w 320040"/>
                <a:gd name="connsiteY3" fmla="*/ 320040 h 320040"/>
                <a:gd name="connsiteX4" fmla="*/ 91440 w 320040"/>
                <a:gd name="connsiteY4" fmla="*/ 320040 h 320040"/>
                <a:gd name="connsiteX5" fmla="*/ 51836 w 320040"/>
                <a:gd name="connsiteY5" fmla="*/ 297180 h 320040"/>
                <a:gd name="connsiteX6" fmla="*/ 228600 w 320040"/>
                <a:gd name="connsiteY6" fmla="*/ 297180 h 320040"/>
                <a:gd name="connsiteX7" fmla="*/ 297180 w 320040"/>
                <a:gd name="connsiteY7" fmla="*/ 228600 h 320040"/>
                <a:gd name="connsiteX8" fmla="*/ 297180 w 320040"/>
                <a:gd name="connsiteY8" fmla="*/ 51837 h 320040"/>
                <a:gd name="connsiteX9" fmla="*/ 274320 w 320040"/>
                <a:gd name="connsiteY9" fmla="*/ 45720 h 320040"/>
                <a:gd name="connsiteX10" fmla="*/ 228600 w 320040"/>
                <a:gd name="connsiteY10" fmla="*/ 0 h 320040"/>
                <a:gd name="connsiteX11" fmla="*/ 45720 w 320040"/>
                <a:gd name="connsiteY11" fmla="*/ 0 h 320040"/>
                <a:gd name="connsiteX12" fmla="*/ 0 w 320040"/>
                <a:gd name="connsiteY12" fmla="*/ 45720 h 320040"/>
                <a:gd name="connsiteX13" fmla="*/ 0 w 320040"/>
                <a:gd name="connsiteY13" fmla="*/ 228600 h 320040"/>
                <a:gd name="connsiteX14" fmla="*/ 45720 w 320040"/>
                <a:gd name="connsiteY14" fmla="*/ 274320 h 320040"/>
                <a:gd name="connsiteX15" fmla="*/ 228600 w 320040"/>
                <a:gd name="connsiteY15" fmla="*/ 274320 h 320040"/>
                <a:gd name="connsiteX16" fmla="*/ 274320 w 320040"/>
                <a:gd name="connsiteY16" fmla="*/ 228600 h 320040"/>
                <a:gd name="connsiteX17" fmla="*/ 274320 w 320040"/>
                <a:gd name="connsiteY17" fmla="*/ 45720 h 320040"/>
                <a:gd name="connsiteX18" fmla="*/ 205740 w 320040"/>
                <a:gd name="connsiteY18" fmla="*/ 137160 h 320040"/>
                <a:gd name="connsiteX19" fmla="*/ 194310 w 320040"/>
                <a:gd name="connsiteY19" fmla="*/ 148590 h 320040"/>
                <a:gd name="connsiteX20" fmla="*/ 148590 w 320040"/>
                <a:gd name="connsiteY20" fmla="*/ 148590 h 320040"/>
                <a:gd name="connsiteX21" fmla="*/ 148590 w 320040"/>
                <a:gd name="connsiteY21" fmla="*/ 194310 h 320040"/>
                <a:gd name="connsiteX22" fmla="*/ 137160 w 320040"/>
                <a:gd name="connsiteY22" fmla="*/ 205740 h 320040"/>
                <a:gd name="connsiteX23" fmla="*/ 125730 w 320040"/>
                <a:gd name="connsiteY23" fmla="*/ 194310 h 320040"/>
                <a:gd name="connsiteX24" fmla="*/ 125730 w 320040"/>
                <a:gd name="connsiteY24" fmla="*/ 148590 h 320040"/>
                <a:gd name="connsiteX25" fmla="*/ 80010 w 320040"/>
                <a:gd name="connsiteY25" fmla="*/ 148590 h 320040"/>
                <a:gd name="connsiteX26" fmla="*/ 68580 w 320040"/>
                <a:gd name="connsiteY26" fmla="*/ 137160 h 320040"/>
                <a:gd name="connsiteX27" fmla="*/ 80010 w 320040"/>
                <a:gd name="connsiteY27" fmla="*/ 125730 h 320040"/>
                <a:gd name="connsiteX28" fmla="*/ 125730 w 320040"/>
                <a:gd name="connsiteY28" fmla="*/ 125730 h 320040"/>
                <a:gd name="connsiteX29" fmla="*/ 125730 w 320040"/>
                <a:gd name="connsiteY29" fmla="*/ 80010 h 320040"/>
                <a:gd name="connsiteX30" fmla="*/ 137160 w 320040"/>
                <a:gd name="connsiteY30" fmla="*/ 68580 h 320040"/>
                <a:gd name="connsiteX31" fmla="*/ 148590 w 320040"/>
                <a:gd name="connsiteY31" fmla="*/ 80010 h 320040"/>
                <a:gd name="connsiteX32" fmla="*/ 148590 w 320040"/>
                <a:gd name="connsiteY32" fmla="*/ 125730 h 320040"/>
                <a:gd name="connsiteX33" fmla="*/ 194310 w 320040"/>
                <a:gd name="connsiteY33" fmla="*/ 125730 h 320040"/>
                <a:gd name="connsiteX34" fmla="*/ 205740 w 320040"/>
                <a:gd name="connsiteY34" fmla="*/ 137160 h 32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20040" h="320040">
                  <a:moveTo>
                    <a:pt x="297180" y="51837"/>
                  </a:moveTo>
                  <a:cubicBezTo>
                    <a:pt x="310846" y="59742"/>
                    <a:pt x="320040" y="74517"/>
                    <a:pt x="320040" y="91440"/>
                  </a:cubicBezTo>
                  <a:lnTo>
                    <a:pt x="320040" y="228600"/>
                  </a:lnTo>
                  <a:cubicBezTo>
                    <a:pt x="320040" y="279100"/>
                    <a:pt x="279100" y="320040"/>
                    <a:pt x="228600" y="320040"/>
                  </a:cubicBezTo>
                  <a:lnTo>
                    <a:pt x="91440" y="320040"/>
                  </a:lnTo>
                  <a:cubicBezTo>
                    <a:pt x="74517" y="320040"/>
                    <a:pt x="59742" y="310846"/>
                    <a:pt x="51836" y="297180"/>
                  </a:cubicBezTo>
                  <a:lnTo>
                    <a:pt x="228600" y="297180"/>
                  </a:lnTo>
                  <a:cubicBezTo>
                    <a:pt x="266477" y="297180"/>
                    <a:pt x="297180" y="266477"/>
                    <a:pt x="297180" y="228600"/>
                  </a:cubicBezTo>
                  <a:lnTo>
                    <a:pt x="297180" y="51837"/>
                  </a:lnTo>
                  <a:close/>
                  <a:moveTo>
                    <a:pt x="274320" y="45720"/>
                  </a:moveTo>
                  <a:cubicBezTo>
                    <a:pt x="274320" y="20470"/>
                    <a:pt x="253851" y="0"/>
                    <a:pt x="228600" y="0"/>
                  </a:cubicBezTo>
                  <a:lnTo>
                    <a:pt x="45720" y="0"/>
                  </a:lnTo>
                  <a:cubicBezTo>
                    <a:pt x="20470" y="0"/>
                    <a:pt x="0" y="20470"/>
                    <a:pt x="0" y="45720"/>
                  </a:cubicBezTo>
                  <a:lnTo>
                    <a:pt x="0" y="228600"/>
                  </a:lnTo>
                  <a:cubicBezTo>
                    <a:pt x="0" y="253851"/>
                    <a:pt x="20470" y="274320"/>
                    <a:pt x="45720" y="274320"/>
                  </a:cubicBezTo>
                  <a:lnTo>
                    <a:pt x="228600" y="274320"/>
                  </a:lnTo>
                  <a:cubicBezTo>
                    <a:pt x="253851" y="274320"/>
                    <a:pt x="274320" y="253851"/>
                    <a:pt x="274320" y="228600"/>
                  </a:cubicBezTo>
                  <a:lnTo>
                    <a:pt x="274320" y="45720"/>
                  </a:lnTo>
                  <a:close/>
                  <a:moveTo>
                    <a:pt x="205740" y="137160"/>
                  </a:moveTo>
                  <a:cubicBezTo>
                    <a:pt x="205740" y="143473"/>
                    <a:pt x="200622" y="148590"/>
                    <a:pt x="194310" y="148590"/>
                  </a:cubicBezTo>
                  <a:lnTo>
                    <a:pt x="148590" y="148590"/>
                  </a:lnTo>
                  <a:lnTo>
                    <a:pt x="148590" y="194310"/>
                  </a:lnTo>
                  <a:cubicBezTo>
                    <a:pt x="148590" y="200622"/>
                    <a:pt x="143473" y="205740"/>
                    <a:pt x="137160" y="205740"/>
                  </a:cubicBezTo>
                  <a:cubicBezTo>
                    <a:pt x="130847" y="205740"/>
                    <a:pt x="125730" y="200622"/>
                    <a:pt x="125730" y="194310"/>
                  </a:cubicBezTo>
                  <a:lnTo>
                    <a:pt x="125730" y="148590"/>
                  </a:lnTo>
                  <a:lnTo>
                    <a:pt x="80010" y="148590"/>
                  </a:lnTo>
                  <a:cubicBezTo>
                    <a:pt x="73697" y="148590"/>
                    <a:pt x="68580" y="143473"/>
                    <a:pt x="68580" y="137160"/>
                  </a:cubicBezTo>
                  <a:cubicBezTo>
                    <a:pt x="68580" y="130847"/>
                    <a:pt x="73697" y="125730"/>
                    <a:pt x="80010" y="125730"/>
                  </a:cubicBezTo>
                  <a:lnTo>
                    <a:pt x="125730" y="125730"/>
                  </a:lnTo>
                  <a:lnTo>
                    <a:pt x="125730" y="80010"/>
                  </a:lnTo>
                  <a:cubicBezTo>
                    <a:pt x="125730" y="73697"/>
                    <a:pt x="130847" y="68580"/>
                    <a:pt x="137160" y="68580"/>
                  </a:cubicBezTo>
                  <a:cubicBezTo>
                    <a:pt x="143473" y="68580"/>
                    <a:pt x="148590" y="73697"/>
                    <a:pt x="148590" y="80010"/>
                  </a:cubicBezTo>
                  <a:lnTo>
                    <a:pt x="148590" y="125730"/>
                  </a:lnTo>
                  <a:lnTo>
                    <a:pt x="194310" y="125730"/>
                  </a:lnTo>
                  <a:cubicBezTo>
                    <a:pt x="200622" y="125730"/>
                    <a:pt x="205740" y="130847"/>
                    <a:pt x="205740" y="137160"/>
                  </a:cubicBezTo>
                  <a:close/>
                </a:path>
              </a:pathLst>
            </a:custGeom>
            <a:solidFill>
              <a:schemeClr val="tx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7145" rIns="0" bIns="42863" numCol="1" spcCol="0" rtlCol="0" fromWordArt="0" anchor="ctr" anchorCtr="0" forceAA="0" compatLnSpc="1">
              <a:prstTxWarp prst="textNoShape">
                <a:avLst/>
              </a:prstTxWarp>
              <a:noAutofit/>
            </a:bodyPr>
            <a:lstStyle/>
            <a:p>
              <a:pPr marL="0" marR="0" lvl="0" indent="0" algn="ctr" defTabSz="857219" rtl="0" eaLnBrk="1" fontAlgn="base" latinLnBrk="0" hangingPunct="1">
                <a:lnSpc>
                  <a:spcPct val="100000"/>
                </a:lnSpc>
                <a:spcBef>
                  <a:spcPct val="0"/>
                </a:spcBef>
                <a:spcAft>
                  <a:spcPct val="0"/>
                </a:spcAft>
                <a:buClrTx/>
                <a:buSzTx/>
                <a:buFontTx/>
                <a:buNone/>
                <a:tabLst/>
                <a:defRPr/>
              </a:pPr>
              <a:endParaRPr lang="en-US" sz="1100" b="1" i="0" u="none" strike="noStrike" kern="1200" cap="none" spc="0" normalizeH="0" baseline="0" noProof="0">
                <a:ln w="3175">
                  <a:noFill/>
                </a:ln>
                <a:solidFill>
                  <a:srgbClr val="170C3F"/>
                </a:solidFill>
                <a:effectLst/>
                <a:uLnTx/>
                <a:uFillTx/>
                <a:latin typeface="Segoe UI Semibold"/>
                <a:cs typeface="Segoe UI" pitchFamily="34" charset="0"/>
              </a:endParaRPr>
            </a:p>
          </p:txBody>
        </p:sp>
      </p:grpSp>
      <p:grpSp>
        <p:nvGrpSpPr>
          <p:cNvPr id="14" name="Group 13">
            <a:extLst>
              <a:ext uri="{FF2B5EF4-FFF2-40B4-BE49-F238E27FC236}">
                <a16:creationId xmlns:a16="http://schemas.microsoft.com/office/drawing/2014/main" id="{722EE5D0-517C-D58C-2ABE-43F87D822747}"/>
              </a:ext>
            </a:extLst>
          </p:cNvPr>
          <p:cNvGrpSpPr/>
          <p:nvPr/>
        </p:nvGrpSpPr>
        <p:grpSpPr>
          <a:xfrm>
            <a:off x="8144641" y="2539698"/>
            <a:ext cx="1096867" cy="1096867"/>
            <a:chOff x="8144641" y="1938758"/>
            <a:chExt cx="1264784" cy="1264784"/>
          </a:xfrm>
        </p:grpSpPr>
        <p:sp>
          <p:nvSpPr>
            <p:cNvPr id="6" name="Oval 5">
              <a:extLst>
                <a:ext uri="{FF2B5EF4-FFF2-40B4-BE49-F238E27FC236}">
                  <a16:creationId xmlns:a16="http://schemas.microsoft.com/office/drawing/2014/main" id="{541A8C42-C670-BE4D-4AA8-2AD7CBAE1B4B}"/>
                </a:ext>
                <a:ext uri="{C183D7F6-B498-43B3-948B-1728B52AA6E4}">
                  <adec:decorative xmlns:adec="http://schemas.microsoft.com/office/drawing/2017/decorative" val="1"/>
                </a:ext>
              </a:extLst>
            </p:cNvPr>
            <p:cNvSpPr/>
            <p:nvPr/>
          </p:nvSpPr>
          <p:spPr bwMode="auto">
            <a:xfrm>
              <a:off x="8144641" y="1938758"/>
              <a:ext cx="1264784" cy="1264784"/>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700" b="0" i="0" u="none" strike="noStrike" kern="1200" cap="none" spc="0" normalizeH="0" baseline="0" noProof="0">
                <a:ln>
                  <a:noFill/>
                </a:ln>
                <a:solidFill>
                  <a:srgbClr val="170C3F"/>
                </a:solidFill>
                <a:effectLst/>
                <a:uLnTx/>
                <a:uFillTx/>
                <a:latin typeface="Segoe UI"/>
                <a:cs typeface="Segoe UI"/>
              </a:endParaRPr>
            </a:p>
          </p:txBody>
        </p:sp>
        <p:sp>
          <p:nvSpPr>
            <p:cNvPr id="66" name="Graphic 14">
              <a:extLst>
                <a:ext uri="{FF2B5EF4-FFF2-40B4-BE49-F238E27FC236}">
                  <a16:creationId xmlns:a16="http://schemas.microsoft.com/office/drawing/2014/main" id="{F33FF6A9-B219-1476-5C6E-EFBB3DEBE29B}"/>
                </a:ext>
              </a:extLst>
            </p:cNvPr>
            <p:cNvSpPr/>
            <p:nvPr/>
          </p:nvSpPr>
          <p:spPr>
            <a:xfrm>
              <a:off x="8460115" y="2159452"/>
              <a:ext cx="740515" cy="740513"/>
            </a:xfrm>
            <a:custGeom>
              <a:avLst/>
              <a:gdLst>
                <a:gd name="connsiteX0" fmla="*/ 124666 w 200025"/>
                <a:gd name="connsiteY0" fmla="*/ 61077 h 200025"/>
                <a:gd name="connsiteX1" fmla="*/ 122433 w 200025"/>
                <a:gd name="connsiteY1" fmla="*/ 58538 h 200025"/>
                <a:gd name="connsiteX2" fmla="*/ 111833 w 200025"/>
                <a:gd name="connsiteY2" fmla="*/ 51976 h 200025"/>
                <a:gd name="connsiteX3" fmla="*/ 98709 w 200025"/>
                <a:gd name="connsiteY3" fmla="*/ 47714 h 200025"/>
                <a:gd name="connsiteX4" fmla="*/ 96203 w 200025"/>
                <a:gd name="connsiteY4" fmla="*/ 45822 h 200025"/>
                <a:gd name="connsiteX5" fmla="*/ 95250 w 200025"/>
                <a:gd name="connsiteY5" fmla="*/ 42830 h 200025"/>
                <a:gd name="connsiteX6" fmla="*/ 96203 w 200025"/>
                <a:gd name="connsiteY6" fmla="*/ 39838 h 200025"/>
                <a:gd name="connsiteX7" fmla="*/ 98709 w 200025"/>
                <a:gd name="connsiteY7" fmla="*/ 37945 h 200025"/>
                <a:gd name="connsiteX8" fmla="*/ 111833 w 200025"/>
                <a:gd name="connsiteY8" fmla="*/ 33683 h 200025"/>
                <a:gd name="connsiteX9" fmla="*/ 122272 w 200025"/>
                <a:gd name="connsiteY9" fmla="*/ 27102 h 200025"/>
                <a:gd name="connsiteX10" fmla="*/ 128588 w 200025"/>
                <a:gd name="connsiteY10" fmla="*/ 16895 h 200025"/>
                <a:gd name="connsiteX11" fmla="*/ 128696 w 200025"/>
                <a:gd name="connsiteY11" fmla="*/ 16570 h 200025"/>
                <a:gd name="connsiteX12" fmla="*/ 132961 w 200025"/>
                <a:gd name="connsiteY12" fmla="*/ 3457 h 200025"/>
                <a:gd name="connsiteX13" fmla="*/ 134856 w 200025"/>
                <a:gd name="connsiteY13" fmla="*/ 952 h 200025"/>
                <a:gd name="connsiteX14" fmla="*/ 137850 w 200025"/>
                <a:gd name="connsiteY14" fmla="*/ 0 h 200025"/>
                <a:gd name="connsiteX15" fmla="*/ 140844 w 200025"/>
                <a:gd name="connsiteY15" fmla="*/ 952 h 200025"/>
                <a:gd name="connsiteX16" fmla="*/ 142739 w 200025"/>
                <a:gd name="connsiteY16" fmla="*/ 3457 h 200025"/>
                <a:gd name="connsiteX17" fmla="*/ 147004 w 200025"/>
                <a:gd name="connsiteY17" fmla="*/ 16570 h 200025"/>
                <a:gd name="connsiteX18" fmla="*/ 153541 w 200025"/>
                <a:gd name="connsiteY18" fmla="*/ 27150 h 200025"/>
                <a:gd name="connsiteX19" fmla="*/ 164130 w 200025"/>
                <a:gd name="connsiteY19" fmla="*/ 33683 h 200025"/>
                <a:gd name="connsiteX20" fmla="*/ 177254 w 200025"/>
                <a:gd name="connsiteY20" fmla="*/ 37945 h 200025"/>
                <a:gd name="connsiteX21" fmla="*/ 177516 w 200025"/>
                <a:gd name="connsiteY21" fmla="*/ 38011 h 200025"/>
                <a:gd name="connsiteX22" fmla="*/ 180023 w 200025"/>
                <a:gd name="connsiteY22" fmla="*/ 39903 h 200025"/>
                <a:gd name="connsiteX23" fmla="*/ 180975 w 200025"/>
                <a:gd name="connsiteY23" fmla="*/ 42895 h 200025"/>
                <a:gd name="connsiteX24" fmla="*/ 180023 w 200025"/>
                <a:gd name="connsiteY24" fmla="*/ 45887 h 200025"/>
                <a:gd name="connsiteX25" fmla="*/ 177516 w 200025"/>
                <a:gd name="connsiteY25" fmla="*/ 47780 h 200025"/>
                <a:gd name="connsiteX26" fmla="*/ 164392 w 200025"/>
                <a:gd name="connsiteY26" fmla="*/ 52042 h 200025"/>
                <a:gd name="connsiteX27" fmla="*/ 153804 w 200025"/>
                <a:gd name="connsiteY27" fmla="*/ 58575 h 200025"/>
                <a:gd name="connsiteX28" fmla="*/ 147266 w 200025"/>
                <a:gd name="connsiteY28" fmla="*/ 69155 h 200025"/>
                <a:gd name="connsiteX29" fmla="*/ 143001 w 200025"/>
                <a:gd name="connsiteY29" fmla="*/ 82268 h 200025"/>
                <a:gd name="connsiteX30" fmla="*/ 142875 w 200025"/>
                <a:gd name="connsiteY30" fmla="*/ 82591 h 200025"/>
                <a:gd name="connsiteX31" fmla="*/ 141107 w 200025"/>
                <a:gd name="connsiteY31" fmla="*/ 84773 h 200025"/>
                <a:gd name="connsiteX32" fmla="*/ 138113 w 200025"/>
                <a:gd name="connsiteY32" fmla="*/ 85725 h 200025"/>
                <a:gd name="connsiteX33" fmla="*/ 135118 w 200025"/>
                <a:gd name="connsiteY33" fmla="*/ 84773 h 200025"/>
                <a:gd name="connsiteX34" fmla="*/ 133224 w 200025"/>
                <a:gd name="connsiteY34" fmla="*/ 82268 h 200025"/>
                <a:gd name="connsiteX35" fmla="*/ 128959 w 200025"/>
                <a:gd name="connsiteY35" fmla="*/ 69155 h 200025"/>
                <a:gd name="connsiteX36" fmla="*/ 124666 w 200025"/>
                <a:gd name="connsiteY36" fmla="*/ 61077 h 200025"/>
                <a:gd name="connsiteX37" fmla="*/ 197957 w 200025"/>
                <a:gd name="connsiteY37" fmla="*/ 97281 h 200025"/>
                <a:gd name="connsiteX38" fmla="*/ 190667 w 200025"/>
                <a:gd name="connsiteY38" fmla="*/ 94913 h 200025"/>
                <a:gd name="connsiteX39" fmla="*/ 184784 w 200025"/>
                <a:gd name="connsiteY39" fmla="*/ 91283 h 200025"/>
                <a:gd name="connsiteX40" fmla="*/ 181152 w 200025"/>
                <a:gd name="connsiteY40" fmla="*/ 85406 h 200025"/>
                <a:gd name="connsiteX41" fmla="*/ 178782 w 200025"/>
                <a:gd name="connsiteY41" fmla="*/ 78120 h 200025"/>
                <a:gd name="connsiteX42" fmla="*/ 177730 w 200025"/>
                <a:gd name="connsiteY42" fmla="*/ 76729 h 200025"/>
                <a:gd name="connsiteX43" fmla="*/ 176067 w 200025"/>
                <a:gd name="connsiteY43" fmla="*/ 76200 h 200025"/>
                <a:gd name="connsiteX44" fmla="*/ 174403 w 200025"/>
                <a:gd name="connsiteY44" fmla="*/ 76729 h 200025"/>
                <a:gd name="connsiteX45" fmla="*/ 173351 w 200025"/>
                <a:gd name="connsiteY45" fmla="*/ 78120 h 200025"/>
                <a:gd name="connsiteX46" fmla="*/ 170981 w 200025"/>
                <a:gd name="connsiteY46" fmla="*/ 85406 h 200025"/>
                <a:gd name="connsiteX47" fmla="*/ 167412 w 200025"/>
                <a:gd name="connsiteY47" fmla="*/ 91257 h 200025"/>
                <a:gd name="connsiteX48" fmla="*/ 161613 w 200025"/>
                <a:gd name="connsiteY48" fmla="*/ 94913 h 200025"/>
                <a:gd name="connsiteX49" fmla="*/ 154322 w 200025"/>
                <a:gd name="connsiteY49" fmla="*/ 97281 h 200025"/>
                <a:gd name="connsiteX50" fmla="*/ 152929 w 200025"/>
                <a:gd name="connsiteY50" fmla="*/ 98332 h 200025"/>
                <a:gd name="connsiteX51" fmla="*/ 152400 w 200025"/>
                <a:gd name="connsiteY51" fmla="*/ 99994 h 200025"/>
                <a:gd name="connsiteX52" fmla="*/ 152929 w 200025"/>
                <a:gd name="connsiteY52" fmla="*/ 101657 h 200025"/>
                <a:gd name="connsiteX53" fmla="*/ 154322 w 200025"/>
                <a:gd name="connsiteY53" fmla="*/ 102708 h 200025"/>
                <a:gd name="connsiteX54" fmla="*/ 161613 w 200025"/>
                <a:gd name="connsiteY54" fmla="*/ 105076 h 200025"/>
                <a:gd name="connsiteX55" fmla="*/ 167502 w 200025"/>
                <a:gd name="connsiteY55" fmla="*/ 108721 h 200025"/>
                <a:gd name="connsiteX56" fmla="*/ 171127 w 200025"/>
                <a:gd name="connsiteY56" fmla="*/ 114619 h 200025"/>
                <a:gd name="connsiteX57" fmla="*/ 173497 w 200025"/>
                <a:gd name="connsiteY57" fmla="*/ 121905 h 200025"/>
                <a:gd name="connsiteX58" fmla="*/ 174549 w 200025"/>
                <a:gd name="connsiteY58" fmla="*/ 123296 h 200025"/>
                <a:gd name="connsiteX59" fmla="*/ 176213 w 200025"/>
                <a:gd name="connsiteY59" fmla="*/ 123825 h 200025"/>
                <a:gd name="connsiteX60" fmla="*/ 177876 w 200025"/>
                <a:gd name="connsiteY60" fmla="*/ 123296 h 200025"/>
                <a:gd name="connsiteX61" fmla="*/ 178928 w 200025"/>
                <a:gd name="connsiteY61" fmla="*/ 121905 h 200025"/>
                <a:gd name="connsiteX62" fmla="*/ 181298 w 200025"/>
                <a:gd name="connsiteY62" fmla="*/ 114619 h 200025"/>
                <a:gd name="connsiteX63" fmla="*/ 184930 w 200025"/>
                <a:gd name="connsiteY63" fmla="*/ 108741 h 200025"/>
                <a:gd name="connsiteX64" fmla="*/ 190812 w 200025"/>
                <a:gd name="connsiteY64" fmla="*/ 105112 h 200025"/>
                <a:gd name="connsiteX65" fmla="*/ 198103 w 200025"/>
                <a:gd name="connsiteY65" fmla="*/ 102744 h 200025"/>
                <a:gd name="connsiteX66" fmla="*/ 199496 w 200025"/>
                <a:gd name="connsiteY66" fmla="*/ 101693 h 200025"/>
                <a:gd name="connsiteX67" fmla="*/ 200025 w 200025"/>
                <a:gd name="connsiteY67" fmla="*/ 100031 h 200025"/>
                <a:gd name="connsiteX68" fmla="*/ 199496 w 200025"/>
                <a:gd name="connsiteY68" fmla="*/ 98368 h 200025"/>
                <a:gd name="connsiteX69" fmla="*/ 198103 w 200025"/>
                <a:gd name="connsiteY69" fmla="*/ 97317 h 200025"/>
                <a:gd name="connsiteX70" fmla="*/ 197957 w 200025"/>
                <a:gd name="connsiteY70" fmla="*/ 97281 h 200025"/>
                <a:gd name="connsiteX71" fmla="*/ 88392 w 200025"/>
                <a:gd name="connsiteY71" fmla="*/ 33995 h 200025"/>
                <a:gd name="connsiteX72" fmla="*/ 95701 w 200025"/>
                <a:gd name="connsiteY72" fmla="*/ 28575 h 200025"/>
                <a:gd name="connsiteX73" fmla="*/ 73819 w 200025"/>
                <a:gd name="connsiteY73" fmla="*/ 28575 h 200025"/>
                <a:gd name="connsiteX74" fmla="*/ 66675 w 200025"/>
                <a:gd name="connsiteY74" fmla="*/ 35719 h 200025"/>
                <a:gd name="connsiteX75" fmla="*/ 73819 w 200025"/>
                <a:gd name="connsiteY75" fmla="*/ 42863 h 200025"/>
                <a:gd name="connsiteX76" fmla="*/ 85729 w 200025"/>
                <a:gd name="connsiteY76" fmla="*/ 42863 h 200025"/>
                <a:gd name="connsiteX77" fmla="*/ 85725 w 200025"/>
                <a:gd name="connsiteY77" fmla="*/ 42568 h 200025"/>
                <a:gd name="connsiteX78" fmla="*/ 88392 w 200025"/>
                <a:gd name="connsiteY78" fmla="*/ 33995 h 200025"/>
                <a:gd name="connsiteX79" fmla="*/ 7144 w 200025"/>
                <a:gd name="connsiteY79" fmla="*/ 95250 h 200025"/>
                <a:gd name="connsiteX80" fmla="*/ 14288 w 200025"/>
                <a:gd name="connsiteY80" fmla="*/ 102394 h 200025"/>
                <a:gd name="connsiteX81" fmla="*/ 14288 w 200025"/>
                <a:gd name="connsiteY81" fmla="*/ 126206 h 200025"/>
                <a:gd name="connsiteX82" fmla="*/ 7144 w 200025"/>
                <a:gd name="connsiteY82" fmla="*/ 133350 h 200025"/>
                <a:gd name="connsiteX83" fmla="*/ 0 w 200025"/>
                <a:gd name="connsiteY83" fmla="*/ 126206 h 200025"/>
                <a:gd name="connsiteX84" fmla="*/ 0 w 200025"/>
                <a:gd name="connsiteY84" fmla="*/ 102394 h 200025"/>
                <a:gd name="connsiteX85" fmla="*/ 7144 w 200025"/>
                <a:gd name="connsiteY85" fmla="*/ 95250 h 200025"/>
                <a:gd name="connsiteX86" fmla="*/ 104775 w 200025"/>
                <a:gd name="connsiteY86" fmla="*/ 192881 h 200025"/>
                <a:gd name="connsiteX87" fmla="*/ 97631 w 200025"/>
                <a:gd name="connsiteY87" fmla="*/ 200025 h 200025"/>
                <a:gd name="connsiteX88" fmla="*/ 73819 w 200025"/>
                <a:gd name="connsiteY88" fmla="*/ 200025 h 200025"/>
                <a:gd name="connsiteX89" fmla="*/ 66675 w 200025"/>
                <a:gd name="connsiteY89" fmla="*/ 192881 h 200025"/>
                <a:gd name="connsiteX90" fmla="*/ 73819 w 200025"/>
                <a:gd name="connsiteY90" fmla="*/ 185738 h 200025"/>
                <a:gd name="connsiteX91" fmla="*/ 97631 w 200025"/>
                <a:gd name="connsiteY91" fmla="*/ 185738 h 200025"/>
                <a:gd name="connsiteX92" fmla="*/ 104775 w 200025"/>
                <a:gd name="connsiteY92" fmla="*/ 192881 h 200025"/>
                <a:gd name="connsiteX93" fmla="*/ 30956 w 200025"/>
                <a:gd name="connsiteY93" fmla="*/ 28575 h 200025"/>
                <a:gd name="connsiteX94" fmla="*/ 38100 w 200025"/>
                <a:gd name="connsiteY94" fmla="*/ 35719 h 200025"/>
                <a:gd name="connsiteX95" fmla="*/ 30956 w 200025"/>
                <a:gd name="connsiteY95" fmla="*/ 42863 h 200025"/>
                <a:gd name="connsiteX96" fmla="*/ 26194 w 200025"/>
                <a:gd name="connsiteY96" fmla="*/ 42863 h 200025"/>
                <a:gd name="connsiteX97" fmla="*/ 14288 w 200025"/>
                <a:gd name="connsiteY97" fmla="*/ 54769 h 200025"/>
                <a:gd name="connsiteX98" fmla="*/ 14288 w 200025"/>
                <a:gd name="connsiteY98" fmla="*/ 59531 h 200025"/>
                <a:gd name="connsiteX99" fmla="*/ 7144 w 200025"/>
                <a:gd name="connsiteY99" fmla="*/ 66675 h 200025"/>
                <a:gd name="connsiteX100" fmla="*/ 0 w 200025"/>
                <a:gd name="connsiteY100" fmla="*/ 59531 h 200025"/>
                <a:gd name="connsiteX101" fmla="*/ 0 w 200025"/>
                <a:gd name="connsiteY101" fmla="*/ 54769 h 200025"/>
                <a:gd name="connsiteX102" fmla="*/ 26194 w 200025"/>
                <a:gd name="connsiteY102" fmla="*/ 28575 h 200025"/>
                <a:gd name="connsiteX103" fmla="*/ 30956 w 200025"/>
                <a:gd name="connsiteY103" fmla="*/ 28575 h 200025"/>
                <a:gd name="connsiteX104" fmla="*/ 30956 w 200025"/>
                <a:gd name="connsiteY104" fmla="*/ 200025 h 200025"/>
                <a:gd name="connsiteX105" fmla="*/ 38100 w 200025"/>
                <a:gd name="connsiteY105" fmla="*/ 192881 h 200025"/>
                <a:gd name="connsiteX106" fmla="*/ 30956 w 200025"/>
                <a:gd name="connsiteY106" fmla="*/ 185738 h 200025"/>
                <a:gd name="connsiteX107" fmla="*/ 26194 w 200025"/>
                <a:gd name="connsiteY107" fmla="*/ 185738 h 200025"/>
                <a:gd name="connsiteX108" fmla="*/ 14288 w 200025"/>
                <a:gd name="connsiteY108" fmla="*/ 173831 h 200025"/>
                <a:gd name="connsiteX109" fmla="*/ 14288 w 200025"/>
                <a:gd name="connsiteY109" fmla="*/ 169069 h 200025"/>
                <a:gd name="connsiteX110" fmla="*/ 7144 w 200025"/>
                <a:gd name="connsiteY110" fmla="*/ 161925 h 200025"/>
                <a:gd name="connsiteX111" fmla="*/ 0 w 200025"/>
                <a:gd name="connsiteY111" fmla="*/ 169069 h 200025"/>
                <a:gd name="connsiteX112" fmla="*/ 0 w 200025"/>
                <a:gd name="connsiteY112" fmla="*/ 173831 h 200025"/>
                <a:gd name="connsiteX113" fmla="*/ 26194 w 200025"/>
                <a:gd name="connsiteY113" fmla="*/ 200025 h 200025"/>
                <a:gd name="connsiteX114" fmla="*/ 30956 w 200025"/>
                <a:gd name="connsiteY114" fmla="*/ 200025 h 200025"/>
                <a:gd name="connsiteX115" fmla="*/ 133350 w 200025"/>
                <a:gd name="connsiteY115" fmla="*/ 192881 h 200025"/>
                <a:gd name="connsiteX116" fmla="*/ 140494 w 200025"/>
                <a:gd name="connsiteY116" fmla="*/ 200025 h 200025"/>
                <a:gd name="connsiteX117" fmla="*/ 145256 w 200025"/>
                <a:gd name="connsiteY117" fmla="*/ 200025 h 200025"/>
                <a:gd name="connsiteX118" fmla="*/ 171450 w 200025"/>
                <a:gd name="connsiteY118" fmla="*/ 173831 h 200025"/>
                <a:gd name="connsiteX119" fmla="*/ 171450 w 200025"/>
                <a:gd name="connsiteY119" fmla="*/ 169069 h 200025"/>
                <a:gd name="connsiteX120" fmla="*/ 164306 w 200025"/>
                <a:gd name="connsiteY120" fmla="*/ 161925 h 200025"/>
                <a:gd name="connsiteX121" fmla="*/ 157163 w 200025"/>
                <a:gd name="connsiteY121" fmla="*/ 169069 h 200025"/>
                <a:gd name="connsiteX122" fmla="*/ 157163 w 200025"/>
                <a:gd name="connsiteY122" fmla="*/ 173831 h 200025"/>
                <a:gd name="connsiteX123" fmla="*/ 145256 w 200025"/>
                <a:gd name="connsiteY123" fmla="*/ 185738 h 200025"/>
                <a:gd name="connsiteX124" fmla="*/ 140494 w 200025"/>
                <a:gd name="connsiteY124" fmla="*/ 185738 h 200025"/>
                <a:gd name="connsiteX125" fmla="*/ 133350 w 200025"/>
                <a:gd name="connsiteY125" fmla="*/ 192881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00025" h="200025">
                  <a:moveTo>
                    <a:pt x="124666" y="61077"/>
                  </a:moveTo>
                  <a:cubicBezTo>
                    <a:pt x="123977" y="60187"/>
                    <a:pt x="123232" y="59339"/>
                    <a:pt x="122433" y="58538"/>
                  </a:cubicBezTo>
                  <a:cubicBezTo>
                    <a:pt x="119460" y="55555"/>
                    <a:pt x="115830" y="53308"/>
                    <a:pt x="111833" y="51976"/>
                  </a:cubicBezTo>
                  <a:lnTo>
                    <a:pt x="98709" y="47714"/>
                  </a:lnTo>
                  <a:cubicBezTo>
                    <a:pt x="97698" y="47358"/>
                    <a:pt x="96822" y="46697"/>
                    <a:pt x="96203" y="45822"/>
                  </a:cubicBezTo>
                  <a:cubicBezTo>
                    <a:pt x="95582" y="44947"/>
                    <a:pt x="95250" y="43901"/>
                    <a:pt x="95250" y="42830"/>
                  </a:cubicBezTo>
                  <a:cubicBezTo>
                    <a:pt x="95250" y="41758"/>
                    <a:pt x="95582" y="40713"/>
                    <a:pt x="96203" y="39838"/>
                  </a:cubicBezTo>
                  <a:cubicBezTo>
                    <a:pt x="96822" y="38963"/>
                    <a:pt x="97698" y="38302"/>
                    <a:pt x="98709" y="37945"/>
                  </a:cubicBezTo>
                  <a:lnTo>
                    <a:pt x="111833" y="33683"/>
                  </a:lnTo>
                  <a:cubicBezTo>
                    <a:pt x="115774" y="32323"/>
                    <a:pt x="119347" y="30071"/>
                    <a:pt x="122272" y="27102"/>
                  </a:cubicBezTo>
                  <a:cubicBezTo>
                    <a:pt x="125118" y="24215"/>
                    <a:pt x="127276" y="20726"/>
                    <a:pt x="128588" y="16895"/>
                  </a:cubicBezTo>
                  <a:lnTo>
                    <a:pt x="128696" y="16570"/>
                  </a:lnTo>
                  <a:lnTo>
                    <a:pt x="132961" y="3457"/>
                  </a:lnTo>
                  <a:cubicBezTo>
                    <a:pt x="133319" y="2446"/>
                    <a:pt x="133981" y="1571"/>
                    <a:pt x="134856" y="952"/>
                  </a:cubicBezTo>
                  <a:cubicBezTo>
                    <a:pt x="135731" y="332"/>
                    <a:pt x="136777" y="0"/>
                    <a:pt x="137850" y="0"/>
                  </a:cubicBezTo>
                  <a:cubicBezTo>
                    <a:pt x="138923" y="0"/>
                    <a:pt x="139969" y="332"/>
                    <a:pt x="140844" y="952"/>
                  </a:cubicBezTo>
                  <a:cubicBezTo>
                    <a:pt x="141720" y="1571"/>
                    <a:pt x="142382" y="2446"/>
                    <a:pt x="142739" y="3457"/>
                  </a:cubicBezTo>
                  <a:lnTo>
                    <a:pt x="147004" y="16570"/>
                  </a:lnTo>
                  <a:cubicBezTo>
                    <a:pt x="148330" y="20557"/>
                    <a:pt x="150568" y="24180"/>
                    <a:pt x="153541" y="27150"/>
                  </a:cubicBezTo>
                  <a:cubicBezTo>
                    <a:pt x="156515" y="30121"/>
                    <a:pt x="160140" y="32358"/>
                    <a:pt x="164130" y="33683"/>
                  </a:cubicBezTo>
                  <a:lnTo>
                    <a:pt x="177254" y="37945"/>
                  </a:lnTo>
                  <a:lnTo>
                    <a:pt x="177516" y="38011"/>
                  </a:lnTo>
                  <a:cubicBezTo>
                    <a:pt x="178527" y="38367"/>
                    <a:pt x="179403" y="39028"/>
                    <a:pt x="180023" y="39903"/>
                  </a:cubicBezTo>
                  <a:cubicBezTo>
                    <a:pt x="180643" y="40778"/>
                    <a:pt x="180975" y="41824"/>
                    <a:pt x="180975" y="42895"/>
                  </a:cubicBezTo>
                  <a:cubicBezTo>
                    <a:pt x="180975" y="43967"/>
                    <a:pt x="180643" y="45012"/>
                    <a:pt x="180023" y="45887"/>
                  </a:cubicBezTo>
                  <a:cubicBezTo>
                    <a:pt x="179403" y="46762"/>
                    <a:pt x="178527" y="47423"/>
                    <a:pt x="177516" y="47780"/>
                  </a:cubicBezTo>
                  <a:lnTo>
                    <a:pt x="164392" y="52042"/>
                  </a:lnTo>
                  <a:cubicBezTo>
                    <a:pt x="160403" y="53367"/>
                    <a:pt x="156777" y="55604"/>
                    <a:pt x="153804" y="58575"/>
                  </a:cubicBezTo>
                  <a:cubicBezTo>
                    <a:pt x="150831" y="61546"/>
                    <a:pt x="148593" y="65168"/>
                    <a:pt x="147266" y="69155"/>
                  </a:cubicBezTo>
                  <a:lnTo>
                    <a:pt x="143001" y="82268"/>
                  </a:lnTo>
                  <a:cubicBezTo>
                    <a:pt x="142963" y="82377"/>
                    <a:pt x="142921" y="82485"/>
                    <a:pt x="142875" y="82591"/>
                  </a:cubicBezTo>
                  <a:cubicBezTo>
                    <a:pt x="142499" y="83465"/>
                    <a:pt x="141888" y="84221"/>
                    <a:pt x="141107" y="84773"/>
                  </a:cubicBezTo>
                  <a:cubicBezTo>
                    <a:pt x="140231" y="85393"/>
                    <a:pt x="139185" y="85725"/>
                    <a:pt x="138113" y="85725"/>
                  </a:cubicBezTo>
                  <a:cubicBezTo>
                    <a:pt x="137040" y="85725"/>
                    <a:pt x="135994" y="85393"/>
                    <a:pt x="135118" y="84773"/>
                  </a:cubicBezTo>
                  <a:cubicBezTo>
                    <a:pt x="134243" y="84154"/>
                    <a:pt x="133581" y="83279"/>
                    <a:pt x="133224" y="82268"/>
                  </a:cubicBezTo>
                  <a:lnTo>
                    <a:pt x="128959" y="69155"/>
                  </a:lnTo>
                  <a:cubicBezTo>
                    <a:pt x="127995" y="66230"/>
                    <a:pt x="126541" y="63500"/>
                    <a:pt x="124666" y="61077"/>
                  </a:cubicBezTo>
                  <a:close/>
                  <a:moveTo>
                    <a:pt x="197957" y="97281"/>
                  </a:moveTo>
                  <a:lnTo>
                    <a:pt x="190667" y="94913"/>
                  </a:lnTo>
                  <a:cubicBezTo>
                    <a:pt x="188450" y="94177"/>
                    <a:pt x="186436" y="92934"/>
                    <a:pt x="184784" y="91283"/>
                  </a:cubicBezTo>
                  <a:cubicBezTo>
                    <a:pt x="183132" y="89633"/>
                    <a:pt x="181888" y="87620"/>
                    <a:pt x="181152" y="85406"/>
                  </a:cubicBezTo>
                  <a:lnTo>
                    <a:pt x="178782" y="78120"/>
                  </a:lnTo>
                  <a:cubicBezTo>
                    <a:pt x="178584" y="77559"/>
                    <a:pt x="178217" y="77073"/>
                    <a:pt x="177730" y="76729"/>
                  </a:cubicBezTo>
                  <a:cubicBezTo>
                    <a:pt x="177244" y="76385"/>
                    <a:pt x="176663" y="76200"/>
                    <a:pt x="176067" y="76200"/>
                  </a:cubicBezTo>
                  <a:cubicBezTo>
                    <a:pt x="175471" y="76200"/>
                    <a:pt x="174889" y="76385"/>
                    <a:pt x="174403" y="76729"/>
                  </a:cubicBezTo>
                  <a:cubicBezTo>
                    <a:pt x="173917" y="77073"/>
                    <a:pt x="173549" y="77559"/>
                    <a:pt x="173351" y="78120"/>
                  </a:cubicBezTo>
                  <a:lnTo>
                    <a:pt x="170981" y="85406"/>
                  </a:lnTo>
                  <a:cubicBezTo>
                    <a:pt x="170259" y="87605"/>
                    <a:pt x="169037" y="89607"/>
                    <a:pt x="167412" y="91257"/>
                  </a:cubicBezTo>
                  <a:cubicBezTo>
                    <a:pt x="165787" y="92906"/>
                    <a:pt x="163802" y="94157"/>
                    <a:pt x="161613" y="94913"/>
                  </a:cubicBezTo>
                  <a:lnTo>
                    <a:pt x="154322" y="97281"/>
                  </a:lnTo>
                  <a:cubicBezTo>
                    <a:pt x="153760" y="97479"/>
                    <a:pt x="153273" y="97846"/>
                    <a:pt x="152929" y="98332"/>
                  </a:cubicBezTo>
                  <a:cubicBezTo>
                    <a:pt x="152585" y="98818"/>
                    <a:pt x="152400" y="99399"/>
                    <a:pt x="152400" y="99994"/>
                  </a:cubicBezTo>
                  <a:cubicBezTo>
                    <a:pt x="152400" y="100590"/>
                    <a:pt x="152585" y="101171"/>
                    <a:pt x="152929" y="101657"/>
                  </a:cubicBezTo>
                  <a:cubicBezTo>
                    <a:pt x="153273" y="102142"/>
                    <a:pt x="153760" y="102510"/>
                    <a:pt x="154322" y="102708"/>
                  </a:cubicBezTo>
                  <a:lnTo>
                    <a:pt x="161613" y="105076"/>
                  </a:lnTo>
                  <a:cubicBezTo>
                    <a:pt x="163833" y="105816"/>
                    <a:pt x="165849" y="107064"/>
                    <a:pt x="167502" y="108721"/>
                  </a:cubicBezTo>
                  <a:cubicBezTo>
                    <a:pt x="169154" y="110378"/>
                    <a:pt x="170396" y="112398"/>
                    <a:pt x="171127" y="114619"/>
                  </a:cubicBezTo>
                  <a:lnTo>
                    <a:pt x="173497" y="121905"/>
                  </a:lnTo>
                  <a:cubicBezTo>
                    <a:pt x="173695" y="122466"/>
                    <a:pt x="174063" y="122953"/>
                    <a:pt x="174549" y="123296"/>
                  </a:cubicBezTo>
                  <a:cubicBezTo>
                    <a:pt x="175035" y="123640"/>
                    <a:pt x="175616" y="123825"/>
                    <a:pt x="176213" y="123825"/>
                  </a:cubicBezTo>
                  <a:cubicBezTo>
                    <a:pt x="176809" y="123825"/>
                    <a:pt x="177390" y="123640"/>
                    <a:pt x="177876" y="123296"/>
                  </a:cubicBezTo>
                  <a:cubicBezTo>
                    <a:pt x="178362" y="122953"/>
                    <a:pt x="178730" y="122466"/>
                    <a:pt x="178928" y="121905"/>
                  </a:cubicBezTo>
                  <a:lnTo>
                    <a:pt x="181298" y="114619"/>
                  </a:lnTo>
                  <a:cubicBezTo>
                    <a:pt x="182035" y="112405"/>
                    <a:pt x="183278" y="110392"/>
                    <a:pt x="184930" y="108741"/>
                  </a:cubicBezTo>
                  <a:cubicBezTo>
                    <a:pt x="186581" y="107091"/>
                    <a:pt x="188596" y="105848"/>
                    <a:pt x="190812" y="105112"/>
                  </a:cubicBezTo>
                  <a:lnTo>
                    <a:pt x="198103" y="102744"/>
                  </a:lnTo>
                  <a:cubicBezTo>
                    <a:pt x="198665" y="102546"/>
                    <a:pt x="199152" y="102179"/>
                    <a:pt x="199496" y="101693"/>
                  </a:cubicBezTo>
                  <a:cubicBezTo>
                    <a:pt x="199840" y="101207"/>
                    <a:pt x="200025" y="100626"/>
                    <a:pt x="200025" y="100031"/>
                  </a:cubicBezTo>
                  <a:cubicBezTo>
                    <a:pt x="200025" y="99435"/>
                    <a:pt x="199840" y="98854"/>
                    <a:pt x="199496" y="98368"/>
                  </a:cubicBezTo>
                  <a:cubicBezTo>
                    <a:pt x="199152" y="97883"/>
                    <a:pt x="198665" y="97515"/>
                    <a:pt x="198103" y="97317"/>
                  </a:cubicBezTo>
                  <a:lnTo>
                    <a:pt x="197957" y="97281"/>
                  </a:lnTo>
                  <a:close/>
                  <a:moveTo>
                    <a:pt x="88392" y="33995"/>
                  </a:moveTo>
                  <a:cubicBezTo>
                    <a:pt x="90241" y="31507"/>
                    <a:pt x="92783" y="29621"/>
                    <a:pt x="95701" y="28575"/>
                  </a:cubicBezTo>
                  <a:lnTo>
                    <a:pt x="73819" y="28575"/>
                  </a:lnTo>
                  <a:cubicBezTo>
                    <a:pt x="69874" y="28575"/>
                    <a:pt x="66675" y="31773"/>
                    <a:pt x="66675" y="35719"/>
                  </a:cubicBezTo>
                  <a:cubicBezTo>
                    <a:pt x="66675" y="39664"/>
                    <a:pt x="69874" y="42863"/>
                    <a:pt x="73819" y="42863"/>
                  </a:cubicBezTo>
                  <a:lnTo>
                    <a:pt x="85729" y="42863"/>
                  </a:lnTo>
                  <a:cubicBezTo>
                    <a:pt x="85727" y="42764"/>
                    <a:pt x="85725" y="42666"/>
                    <a:pt x="85725" y="42568"/>
                  </a:cubicBezTo>
                  <a:cubicBezTo>
                    <a:pt x="85733" y="39507"/>
                    <a:pt x="86662" y="36520"/>
                    <a:pt x="88392" y="33995"/>
                  </a:cubicBezTo>
                  <a:close/>
                  <a:moveTo>
                    <a:pt x="7144" y="95250"/>
                  </a:moveTo>
                  <a:cubicBezTo>
                    <a:pt x="11089" y="95250"/>
                    <a:pt x="14288" y="98449"/>
                    <a:pt x="14288" y="102394"/>
                  </a:cubicBezTo>
                  <a:lnTo>
                    <a:pt x="14288" y="126206"/>
                  </a:lnTo>
                  <a:cubicBezTo>
                    <a:pt x="14288" y="130152"/>
                    <a:pt x="11089" y="133350"/>
                    <a:pt x="7144" y="133350"/>
                  </a:cubicBezTo>
                  <a:cubicBezTo>
                    <a:pt x="3198" y="133350"/>
                    <a:pt x="0" y="130152"/>
                    <a:pt x="0" y="126206"/>
                  </a:cubicBezTo>
                  <a:lnTo>
                    <a:pt x="0" y="102394"/>
                  </a:lnTo>
                  <a:cubicBezTo>
                    <a:pt x="0" y="98449"/>
                    <a:pt x="3198" y="95250"/>
                    <a:pt x="7144" y="95250"/>
                  </a:cubicBezTo>
                  <a:close/>
                  <a:moveTo>
                    <a:pt x="104775" y="192881"/>
                  </a:moveTo>
                  <a:cubicBezTo>
                    <a:pt x="104775" y="196827"/>
                    <a:pt x="101577" y="200025"/>
                    <a:pt x="97631" y="200025"/>
                  </a:cubicBezTo>
                  <a:lnTo>
                    <a:pt x="73819" y="200025"/>
                  </a:lnTo>
                  <a:cubicBezTo>
                    <a:pt x="69874" y="200025"/>
                    <a:pt x="66675" y="196827"/>
                    <a:pt x="66675" y="192881"/>
                  </a:cubicBezTo>
                  <a:cubicBezTo>
                    <a:pt x="66675" y="188936"/>
                    <a:pt x="69874" y="185738"/>
                    <a:pt x="73819" y="185738"/>
                  </a:cubicBezTo>
                  <a:lnTo>
                    <a:pt x="97631" y="185738"/>
                  </a:lnTo>
                  <a:cubicBezTo>
                    <a:pt x="101577" y="185738"/>
                    <a:pt x="104775" y="188936"/>
                    <a:pt x="104775" y="192881"/>
                  </a:cubicBezTo>
                  <a:close/>
                  <a:moveTo>
                    <a:pt x="30956" y="28575"/>
                  </a:moveTo>
                  <a:cubicBezTo>
                    <a:pt x="34902" y="28575"/>
                    <a:pt x="38100" y="31773"/>
                    <a:pt x="38100" y="35719"/>
                  </a:cubicBezTo>
                  <a:cubicBezTo>
                    <a:pt x="38100" y="39664"/>
                    <a:pt x="34902" y="42863"/>
                    <a:pt x="30956" y="42863"/>
                  </a:cubicBezTo>
                  <a:lnTo>
                    <a:pt x="26194" y="42863"/>
                  </a:lnTo>
                  <a:cubicBezTo>
                    <a:pt x="19618" y="42863"/>
                    <a:pt x="14288" y="48193"/>
                    <a:pt x="14288" y="54769"/>
                  </a:cubicBezTo>
                  <a:lnTo>
                    <a:pt x="14288" y="59531"/>
                  </a:lnTo>
                  <a:cubicBezTo>
                    <a:pt x="14288" y="63477"/>
                    <a:pt x="11089" y="66675"/>
                    <a:pt x="7144" y="66675"/>
                  </a:cubicBezTo>
                  <a:cubicBezTo>
                    <a:pt x="3198" y="66675"/>
                    <a:pt x="0" y="63477"/>
                    <a:pt x="0" y="59531"/>
                  </a:cubicBezTo>
                  <a:lnTo>
                    <a:pt x="0" y="54769"/>
                  </a:lnTo>
                  <a:cubicBezTo>
                    <a:pt x="0" y="40302"/>
                    <a:pt x="11727" y="28575"/>
                    <a:pt x="26194" y="28575"/>
                  </a:cubicBezTo>
                  <a:lnTo>
                    <a:pt x="30956" y="28575"/>
                  </a:lnTo>
                  <a:close/>
                  <a:moveTo>
                    <a:pt x="30956" y="200025"/>
                  </a:moveTo>
                  <a:cubicBezTo>
                    <a:pt x="34902" y="200025"/>
                    <a:pt x="38100" y="196827"/>
                    <a:pt x="38100" y="192881"/>
                  </a:cubicBezTo>
                  <a:cubicBezTo>
                    <a:pt x="38100" y="188936"/>
                    <a:pt x="34902" y="185738"/>
                    <a:pt x="30956" y="185738"/>
                  </a:cubicBezTo>
                  <a:lnTo>
                    <a:pt x="26194" y="185738"/>
                  </a:lnTo>
                  <a:cubicBezTo>
                    <a:pt x="19618" y="185738"/>
                    <a:pt x="14288" y="180407"/>
                    <a:pt x="14288" y="173831"/>
                  </a:cubicBezTo>
                  <a:lnTo>
                    <a:pt x="14288" y="169069"/>
                  </a:lnTo>
                  <a:cubicBezTo>
                    <a:pt x="14288" y="165124"/>
                    <a:pt x="11089" y="161925"/>
                    <a:pt x="7144" y="161925"/>
                  </a:cubicBezTo>
                  <a:cubicBezTo>
                    <a:pt x="3198" y="161925"/>
                    <a:pt x="0" y="165124"/>
                    <a:pt x="0" y="169069"/>
                  </a:cubicBezTo>
                  <a:lnTo>
                    <a:pt x="0" y="173831"/>
                  </a:lnTo>
                  <a:cubicBezTo>
                    <a:pt x="0" y="188298"/>
                    <a:pt x="11727" y="200025"/>
                    <a:pt x="26194" y="200025"/>
                  </a:cubicBezTo>
                  <a:lnTo>
                    <a:pt x="30956" y="200025"/>
                  </a:lnTo>
                  <a:close/>
                  <a:moveTo>
                    <a:pt x="133350" y="192881"/>
                  </a:moveTo>
                  <a:cubicBezTo>
                    <a:pt x="133350" y="196827"/>
                    <a:pt x="136549" y="200025"/>
                    <a:pt x="140494" y="200025"/>
                  </a:cubicBezTo>
                  <a:lnTo>
                    <a:pt x="145256" y="200025"/>
                  </a:lnTo>
                  <a:cubicBezTo>
                    <a:pt x="159723" y="200025"/>
                    <a:pt x="171450" y="188298"/>
                    <a:pt x="171450" y="173831"/>
                  </a:cubicBezTo>
                  <a:lnTo>
                    <a:pt x="171450" y="169069"/>
                  </a:lnTo>
                  <a:cubicBezTo>
                    <a:pt x="171450" y="165124"/>
                    <a:pt x="168252" y="161925"/>
                    <a:pt x="164306" y="161925"/>
                  </a:cubicBezTo>
                  <a:cubicBezTo>
                    <a:pt x="160361" y="161925"/>
                    <a:pt x="157163" y="165124"/>
                    <a:pt x="157163" y="169069"/>
                  </a:cubicBezTo>
                  <a:lnTo>
                    <a:pt x="157163" y="173831"/>
                  </a:lnTo>
                  <a:cubicBezTo>
                    <a:pt x="157163" y="180407"/>
                    <a:pt x="151832" y="185738"/>
                    <a:pt x="145256" y="185738"/>
                  </a:cubicBezTo>
                  <a:lnTo>
                    <a:pt x="140494" y="185738"/>
                  </a:lnTo>
                  <a:cubicBezTo>
                    <a:pt x="136549" y="185738"/>
                    <a:pt x="133350" y="188936"/>
                    <a:pt x="133350" y="192881"/>
                  </a:cubicBezTo>
                  <a:close/>
                </a:path>
              </a:pathLst>
            </a:custGeom>
            <a:solidFill>
              <a:schemeClr val="tx1"/>
            </a:solidFill>
            <a:ln>
              <a:noFill/>
            </a:ln>
          </p:spPr>
          <p:txBody>
            <a:bodyPr vert="horz" wrap="square" lIns="74507" tIns="37253" rIns="74507" bIns="37253" numCol="1" anchor="t" anchorCtr="0" compatLnSpc="1">
              <a:prstTxWarp prst="textNoShape">
                <a:avLst/>
              </a:prstTxWarp>
            </a:bodyPr>
            <a:lstStyle/>
            <a:p>
              <a:pPr marL="0" marR="0" lvl="0" indent="0" algn="l" defTabSz="745091" rtl="0" eaLnBrk="1" fontAlgn="auto" latinLnBrk="0" hangingPunct="1">
                <a:lnSpc>
                  <a:spcPct val="100000"/>
                </a:lnSpc>
                <a:spcBef>
                  <a:spcPts val="0"/>
                </a:spcBef>
                <a:spcAft>
                  <a:spcPts val="0"/>
                </a:spcAft>
                <a:buClrTx/>
                <a:buSzTx/>
                <a:buFontTx/>
                <a:buNone/>
                <a:tabLst/>
                <a:defRPr/>
              </a:pPr>
              <a:endParaRPr lang="en-US" sz="1400" b="1" i="0" u="none" strike="noStrike" kern="1200" cap="none" spc="0" normalizeH="0" baseline="0" noProof="0">
                <a:ln>
                  <a:noFill/>
                </a:ln>
                <a:solidFill>
                  <a:srgbClr val="170C3F"/>
                </a:solidFill>
                <a:effectLst/>
                <a:uLnTx/>
                <a:uFillTx/>
                <a:latin typeface="Segoe Sans Display Semibold" pitchFamily="2" charset="0"/>
                <a:cs typeface="Segoe Sans Display Semibold" pitchFamily="2" charset="0"/>
              </a:endParaRPr>
            </a:p>
          </p:txBody>
        </p:sp>
      </p:grpSp>
      <p:grpSp>
        <p:nvGrpSpPr>
          <p:cNvPr id="22" name="Group 21">
            <a:extLst>
              <a:ext uri="{FF2B5EF4-FFF2-40B4-BE49-F238E27FC236}">
                <a16:creationId xmlns:a16="http://schemas.microsoft.com/office/drawing/2014/main" id="{364F41DA-455B-7FBC-D339-7B2700295A31}"/>
              </a:ext>
            </a:extLst>
          </p:cNvPr>
          <p:cNvGrpSpPr/>
          <p:nvPr/>
        </p:nvGrpSpPr>
        <p:grpSpPr>
          <a:xfrm>
            <a:off x="8142895" y="3830645"/>
            <a:ext cx="2690206" cy="1959436"/>
            <a:chOff x="8142895" y="3526428"/>
            <a:chExt cx="2690206" cy="1959436"/>
          </a:xfrm>
        </p:grpSpPr>
        <p:sp>
          <p:nvSpPr>
            <p:cNvPr id="53" name="Rectangle 52">
              <a:extLst>
                <a:ext uri="{FF2B5EF4-FFF2-40B4-BE49-F238E27FC236}">
                  <a16:creationId xmlns:a16="http://schemas.microsoft.com/office/drawing/2014/main" id="{D970DF4D-EBA0-AF91-0AD2-DA12166F6FC7}"/>
                </a:ext>
              </a:extLst>
            </p:cNvPr>
            <p:cNvSpPr/>
            <p:nvPr/>
          </p:nvSpPr>
          <p:spPr bwMode="auto">
            <a:xfrm>
              <a:off x="8528595" y="4094930"/>
              <a:ext cx="2304506"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rPr>
                <a:t>Your business knowledge</a:t>
              </a:r>
              <a:endParaRPr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endParaRPr>
            </a:p>
          </p:txBody>
        </p:sp>
        <p:sp>
          <p:nvSpPr>
            <p:cNvPr id="54" name="Rectangle 53">
              <a:extLst>
                <a:ext uri="{FF2B5EF4-FFF2-40B4-BE49-F238E27FC236}">
                  <a16:creationId xmlns:a16="http://schemas.microsoft.com/office/drawing/2014/main" id="{45C87690-098A-38C0-C172-C1BC2CE40BCD}"/>
                </a:ext>
              </a:extLst>
            </p:cNvPr>
            <p:cNvSpPr/>
            <p:nvPr/>
          </p:nvSpPr>
          <p:spPr bwMode="auto">
            <a:xfrm>
              <a:off x="8528595" y="4483639"/>
              <a:ext cx="2186671"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rPr>
                <a:t>Your apps </a:t>
              </a:r>
              <a:endParaRPr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endParaRPr>
            </a:p>
          </p:txBody>
        </p:sp>
        <p:sp>
          <p:nvSpPr>
            <p:cNvPr id="55" name="Rectangle 54">
              <a:extLst>
                <a:ext uri="{FF2B5EF4-FFF2-40B4-BE49-F238E27FC236}">
                  <a16:creationId xmlns:a16="http://schemas.microsoft.com/office/drawing/2014/main" id="{DB967F51-9C35-5797-9DC7-7350AC48CB86}"/>
                </a:ext>
              </a:extLst>
            </p:cNvPr>
            <p:cNvSpPr/>
            <p:nvPr/>
          </p:nvSpPr>
          <p:spPr bwMode="auto">
            <a:xfrm>
              <a:off x="8528595" y="4862809"/>
              <a:ext cx="2186671"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rPr>
                <a:t>Your workflows</a:t>
              </a:r>
              <a:endParaRPr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endParaRPr>
            </a:p>
          </p:txBody>
        </p:sp>
        <p:sp>
          <p:nvSpPr>
            <p:cNvPr id="59" name="Rectangle 58">
              <a:extLst>
                <a:ext uri="{FF2B5EF4-FFF2-40B4-BE49-F238E27FC236}">
                  <a16:creationId xmlns:a16="http://schemas.microsoft.com/office/drawing/2014/main" id="{020F36B5-C1E6-8694-03F1-C7493309FD18}"/>
                </a:ext>
              </a:extLst>
            </p:cNvPr>
            <p:cNvSpPr/>
            <p:nvPr/>
          </p:nvSpPr>
          <p:spPr bwMode="auto">
            <a:xfrm>
              <a:off x="8528595" y="5254679"/>
              <a:ext cx="2186671"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rPr>
                <a:t>Your automation</a:t>
              </a:r>
              <a:endParaRPr lang="en-US" sz="1500" b="1" i="0" u="none" strike="noStrike" kern="1200" cap="none" spc="0" normalizeH="0" baseline="0" noProof="0">
                <a:ln>
                  <a:noFill/>
                </a:ln>
                <a:solidFill>
                  <a:srgbClr val="170C3F"/>
                </a:solidFill>
                <a:effectLst/>
                <a:uLnTx/>
                <a:uFillTx/>
                <a:latin typeface="Segoe UI Semibold"/>
                <a:ea typeface="Segoe UI" pitchFamily="34" charset="0"/>
                <a:cs typeface="Segoe Sans Display Semibold"/>
              </a:endParaRPr>
            </a:p>
          </p:txBody>
        </p:sp>
        <p:sp>
          <p:nvSpPr>
            <p:cNvPr id="65" name="TextBox 64">
              <a:extLst>
                <a:ext uri="{FF2B5EF4-FFF2-40B4-BE49-F238E27FC236}">
                  <a16:creationId xmlns:a16="http://schemas.microsoft.com/office/drawing/2014/main" id="{B2A06E55-62C9-CF0C-8199-F63C9E5FD2D0}"/>
                </a:ext>
              </a:extLst>
            </p:cNvPr>
            <p:cNvSpPr txBox="1"/>
            <p:nvPr/>
          </p:nvSpPr>
          <p:spPr>
            <a:xfrm>
              <a:off x="8142895" y="3526428"/>
              <a:ext cx="1714500" cy="307777"/>
            </a:xfrm>
            <a:prstGeom prst="rect">
              <a:avLst/>
            </a:prstGeom>
            <a:noFill/>
          </p:spPr>
          <p:txBody>
            <a:bodyPr wrap="square" lIns="0" tIns="0" rIns="0" bIns="0" rtlCol="0" anchor="ctr">
              <a:spAutoFit/>
            </a:bodyPr>
            <a:lstStyle>
              <a:defPPr>
                <a:defRPr lang="en-US"/>
              </a:defPPr>
              <a:lvl1pPr marR="0" lvl="0" indent="0" algn="ctr" fontAlgn="auto">
                <a:lnSpc>
                  <a:spcPct val="100000"/>
                </a:lnSpc>
                <a:spcBef>
                  <a:spcPts val="0"/>
                </a:spcBef>
                <a:spcAft>
                  <a:spcPts val="0"/>
                </a:spcAft>
                <a:buClrTx/>
                <a:buSzTx/>
                <a:buFontTx/>
                <a:buNone/>
                <a:tabLst/>
                <a:defRPr kumimoji="0" sz="1200" b="0" i="0" u="none" strike="noStrike" kern="0" cap="none" spc="0" normalizeH="0" baseline="0">
                  <a:ln>
                    <a:noFill/>
                  </a:ln>
                  <a:gradFill>
                    <a:gsLst>
                      <a:gs pos="2917">
                        <a:srgbClr val="000000"/>
                      </a:gs>
                      <a:gs pos="30000">
                        <a:srgbClr val="000000"/>
                      </a:gs>
                    </a:gsLst>
                    <a:lin ang="5400000" scaled="0"/>
                  </a:gradFill>
                  <a:effectLst/>
                  <a:uLnTx/>
                  <a:uFillTx/>
                  <a:latin typeface="Segoe UI Semibold"/>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170C3F"/>
                  </a:solidFill>
                  <a:effectLst/>
                  <a:uLnTx/>
                  <a:uFillTx/>
                  <a:latin typeface="Segoe UI Semibold"/>
                  <a:ea typeface="+mn-ea"/>
                  <a:cs typeface="+mn-cs"/>
                </a:rPr>
                <a:t>Your copilots</a:t>
              </a:r>
              <a:endParaRPr lang="en-US" sz="2000" b="0" i="0" u="none" strike="noStrike" kern="0" cap="none" spc="0" normalizeH="0" baseline="0" noProof="0">
                <a:ln>
                  <a:noFill/>
                </a:ln>
                <a:solidFill>
                  <a:srgbClr val="170C3F"/>
                </a:solidFill>
                <a:effectLst/>
                <a:uLnTx/>
                <a:uFillTx/>
                <a:latin typeface="Segoe UI Semibold"/>
                <a:cs typeface="Segoe UI Semibold"/>
              </a:endParaRPr>
            </a:p>
          </p:txBody>
        </p:sp>
        <p:sp>
          <p:nvSpPr>
            <p:cNvPr id="15" name="Graphic 14">
              <a:extLst>
                <a:ext uri="{FF2B5EF4-FFF2-40B4-BE49-F238E27FC236}">
                  <a16:creationId xmlns:a16="http://schemas.microsoft.com/office/drawing/2014/main" id="{F6452BBD-617D-BBC5-F41C-4D50AF86DFE3}"/>
                </a:ext>
              </a:extLst>
            </p:cNvPr>
            <p:cNvSpPr>
              <a:spLocks noChangeAspect="1"/>
            </p:cNvSpPr>
            <p:nvPr/>
          </p:nvSpPr>
          <p:spPr>
            <a:xfrm>
              <a:off x="8153880" y="4491929"/>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16" name="Graphic 14">
              <a:extLst>
                <a:ext uri="{FF2B5EF4-FFF2-40B4-BE49-F238E27FC236}">
                  <a16:creationId xmlns:a16="http://schemas.microsoft.com/office/drawing/2014/main" id="{581423A1-5960-C50E-32CA-680DE91B1B01}"/>
                </a:ext>
              </a:extLst>
            </p:cNvPr>
            <p:cNvSpPr>
              <a:spLocks noChangeAspect="1"/>
            </p:cNvSpPr>
            <p:nvPr/>
          </p:nvSpPr>
          <p:spPr>
            <a:xfrm>
              <a:off x="8153880" y="4884321"/>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17" name="Graphic 14">
              <a:extLst>
                <a:ext uri="{FF2B5EF4-FFF2-40B4-BE49-F238E27FC236}">
                  <a16:creationId xmlns:a16="http://schemas.microsoft.com/office/drawing/2014/main" id="{3F92C1AE-FF55-CC27-45B9-0280E892480C}"/>
                </a:ext>
              </a:extLst>
            </p:cNvPr>
            <p:cNvSpPr>
              <a:spLocks noChangeAspect="1"/>
            </p:cNvSpPr>
            <p:nvPr/>
          </p:nvSpPr>
          <p:spPr>
            <a:xfrm>
              <a:off x="8153880" y="5276713"/>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18" name="Graphic 14">
              <a:extLst>
                <a:ext uri="{FF2B5EF4-FFF2-40B4-BE49-F238E27FC236}">
                  <a16:creationId xmlns:a16="http://schemas.microsoft.com/office/drawing/2014/main" id="{D799D7B3-E432-2728-CBF9-6A43B63F8E74}"/>
                </a:ext>
              </a:extLst>
            </p:cNvPr>
            <p:cNvSpPr>
              <a:spLocks noChangeAspect="1"/>
            </p:cNvSpPr>
            <p:nvPr/>
          </p:nvSpPr>
          <p:spPr>
            <a:xfrm>
              <a:off x="8149725" y="4104930"/>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grpSp>
      <p:grpSp>
        <p:nvGrpSpPr>
          <p:cNvPr id="25" name="Group 24">
            <a:extLst>
              <a:ext uri="{FF2B5EF4-FFF2-40B4-BE49-F238E27FC236}">
                <a16:creationId xmlns:a16="http://schemas.microsoft.com/office/drawing/2014/main" id="{C4EA2A7C-44DE-E3A6-29C6-7CAF09DBE41F}"/>
              </a:ext>
            </a:extLst>
          </p:cNvPr>
          <p:cNvGrpSpPr/>
          <p:nvPr/>
        </p:nvGrpSpPr>
        <p:grpSpPr>
          <a:xfrm>
            <a:off x="2007411" y="2539698"/>
            <a:ext cx="1096867" cy="1096867"/>
            <a:chOff x="2007411" y="1938758"/>
            <a:chExt cx="1264784" cy="1264784"/>
          </a:xfrm>
        </p:grpSpPr>
        <p:sp>
          <p:nvSpPr>
            <p:cNvPr id="4" name="Oval 3">
              <a:extLst>
                <a:ext uri="{FF2B5EF4-FFF2-40B4-BE49-F238E27FC236}">
                  <a16:creationId xmlns:a16="http://schemas.microsoft.com/office/drawing/2014/main" id="{CAD58C05-D422-B8EC-D1A6-9ECE631ABBBE}"/>
                </a:ext>
                <a:ext uri="{C183D7F6-B498-43B3-948B-1728B52AA6E4}">
                  <adec:decorative xmlns:adec="http://schemas.microsoft.com/office/drawing/2017/decorative" val="1"/>
                </a:ext>
              </a:extLst>
            </p:cNvPr>
            <p:cNvSpPr/>
            <p:nvPr/>
          </p:nvSpPr>
          <p:spPr bwMode="auto">
            <a:xfrm>
              <a:off x="2007411" y="1938758"/>
              <a:ext cx="1264784" cy="1264784"/>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700" b="0" i="0" u="none" strike="noStrike" kern="1200" cap="none" spc="0" normalizeH="0" baseline="0" noProof="0">
                <a:ln>
                  <a:noFill/>
                </a:ln>
                <a:solidFill>
                  <a:srgbClr val="170C3F"/>
                </a:solidFill>
                <a:effectLst/>
                <a:uLnTx/>
                <a:uFillTx/>
                <a:latin typeface="Segoe UI"/>
                <a:cs typeface="Segoe UI"/>
              </a:endParaRPr>
            </a:p>
          </p:txBody>
        </p:sp>
        <p:sp>
          <p:nvSpPr>
            <p:cNvPr id="21" name="Graphic 333">
              <a:extLst>
                <a:ext uri="{FF2B5EF4-FFF2-40B4-BE49-F238E27FC236}">
                  <a16:creationId xmlns:a16="http://schemas.microsoft.com/office/drawing/2014/main" id="{BCBB1B24-2235-AABD-7B54-341F8FCFD02C}"/>
                </a:ext>
              </a:extLst>
            </p:cNvPr>
            <p:cNvSpPr/>
            <p:nvPr/>
          </p:nvSpPr>
          <p:spPr>
            <a:xfrm>
              <a:off x="2376150" y="2195774"/>
              <a:ext cx="638146" cy="750753"/>
            </a:xfrm>
            <a:custGeom>
              <a:avLst/>
              <a:gdLst>
                <a:gd name="connsiteX0" fmla="*/ 0 w 323850"/>
                <a:gd name="connsiteY0" fmla="*/ 66675 h 381000"/>
                <a:gd name="connsiteX1" fmla="*/ 66675 w 323850"/>
                <a:gd name="connsiteY1" fmla="*/ 0 h 381000"/>
                <a:gd name="connsiteX2" fmla="*/ 133350 w 323850"/>
                <a:gd name="connsiteY2" fmla="*/ 66675 h 381000"/>
                <a:gd name="connsiteX3" fmla="*/ 85513 w 323850"/>
                <a:gd name="connsiteY3" fmla="*/ 130652 h 381000"/>
                <a:gd name="connsiteX4" fmla="*/ 185738 w 323850"/>
                <a:gd name="connsiteY4" fmla="*/ 204788 h 381000"/>
                <a:gd name="connsiteX5" fmla="*/ 192034 w 323850"/>
                <a:gd name="connsiteY5" fmla="*/ 204788 h 381000"/>
                <a:gd name="connsiteX6" fmla="*/ 257175 w 323850"/>
                <a:gd name="connsiteY6" fmla="*/ 152400 h 381000"/>
                <a:gd name="connsiteX7" fmla="*/ 323850 w 323850"/>
                <a:gd name="connsiteY7" fmla="*/ 219075 h 381000"/>
                <a:gd name="connsiteX8" fmla="*/ 257175 w 323850"/>
                <a:gd name="connsiteY8" fmla="*/ 285750 h 381000"/>
                <a:gd name="connsiteX9" fmla="*/ 192034 w 323850"/>
                <a:gd name="connsiteY9" fmla="*/ 233363 h 381000"/>
                <a:gd name="connsiteX10" fmla="*/ 185738 w 323850"/>
                <a:gd name="connsiteY10" fmla="*/ 233363 h 381000"/>
                <a:gd name="connsiteX11" fmla="*/ 80963 w 323850"/>
                <a:gd name="connsiteY11" fmla="*/ 182510 h 381000"/>
                <a:gd name="connsiteX12" fmla="*/ 80963 w 323850"/>
                <a:gd name="connsiteY12" fmla="*/ 249184 h 381000"/>
                <a:gd name="connsiteX13" fmla="*/ 133350 w 323850"/>
                <a:gd name="connsiteY13" fmla="*/ 314325 h 381000"/>
                <a:gd name="connsiteX14" fmla="*/ 66675 w 323850"/>
                <a:gd name="connsiteY14" fmla="*/ 381000 h 381000"/>
                <a:gd name="connsiteX15" fmla="*/ 0 w 323850"/>
                <a:gd name="connsiteY15" fmla="*/ 314325 h 381000"/>
                <a:gd name="connsiteX16" fmla="*/ 52388 w 323850"/>
                <a:gd name="connsiteY16" fmla="*/ 249184 h 381000"/>
                <a:gd name="connsiteX17" fmla="*/ 52388 w 323850"/>
                <a:gd name="connsiteY17" fmla="*/ 131816 h 381000"/>
                <a:gd name="connsiteX18" fmla="*/ 0 w 323850"/>
                <a:gd name="connsiteY18" fmla="*/ 66675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3850" h="381000">
                  <a:moveTo>
                    <a:pt x="0" y="66675"/>
                  </a:moveTo>
                  <a:cubicBezTo>
                    <a:pt x="0" y="29851"/>
                    <a:pt x="29851" y="0"/>
                    <a:pt x="66675" y="0"/>
                  </a:cubicBezTo>
                  <a:cubicBezTo>
                    <a:pt x="103499" y="0"/>
                    <a:pt x="133350" y="29851"/>
                    <a:pt x="133350" y="66675"/>
                  </a:cubicBezTo>
                  <a:cubicBezTo>
                    <a:pt x="133350" y="96956"/>
                    <a:pt x="113163" y="122523"/>
                    <a:pt x="85513" y="130652"/>
                  </a:cubicBezTo>
                  <a:cubicBezTo>
                    <a:pt x="98617" y="173568"/>
                    <a:pt x="138532" y="204788"/>
                    <a:pt x="185738" y="204788"/>
                  </a:cubicBezTo>
                  <a:lnTo>
                    <a:pt x="192034" y="204788"/>
                  </a:lnTo>
                  <a:cubicBezTo>
                    <a:pt x="198575" y="174829"/>
                    <a:pt x="225255" y="152400"/>
                    <a:pt x="257175" y="152400"/>
                  </a:cubicBezTo>
                  <a:cubicBezTo>
                    <a:pt x="293999" y="152400"/>
                    <a:pt x="323850" y="182251"/>
                    <a:pt x="323850" y="219075"/>
                  </a:cubicBezTo>
                  <a:cubicBezTo>
                    <a:pt x="323850" y="255899"/>
                    <a:pt x="293999" y="285750"/>
                    <a:pt x="257175" y="285750"/>
                  </a:cubicBezTo>
                  <a:cubicBezTo>
                    <a:pt x="225255" y="285750"/>
                    <a:pt x="198575" y="263321"/>
                    <a:pt x="192034" y="233363"/>
                  </a:cubicBezTo>
                  <a:lnTo>
                    <a:pt x="185738" y="233363"/>
                  </a:lnTo>
                  <a:cubicBezTo>
                    <a:pt x="143237" y="233363"/>
                    <a:pt x="105381" y="213480"/>
                    <a:pt x="80963" y="182510"/>
                  </a:cubicBezTo>
                  <a:lnTo>
                    <a:pt x="80963" y="249184"/>
                  </a:lnTo>
                  <a:cubicBezTo>
                    <a:pt x="110920" y="255725"/>
                    <a:pt x="133350" y="282405"/>
                    <a:pt x="133350" y="314325"/>
                  </a:cubicBezTo>
                  <a:cubicBezTo>
                    <a:pt x="133350" y="351149"/>
                    <a:pt x="103499" y="381000"/>
                    <a:pt x="66675" y="381000"/>
                  </a:cubicBezTo>
                  <a:cubicBezTo>
                    <a:pt x="29851" y="381000"/>
                    <a:pt x="0" y="351149"/>
                    <a:pt x="0" y="314325"/>
                  </a:cubicBezTo>
                  <a:cubicBezTo>
                    <a:pt x="0" y="282405"/>
                    <a:pt x="22430" y="255725"/>
                    <a:pt x="52388" y="249184"/>
                  </a:cubicBezTo>
                  <a:lnTo>
                    <a:pt x="52388" y="131816"/>
                  </a:lnTo>
                  <a:cubicBezTo>
                    <a:pt x="22430" y="125275"/>
                    <a:pt x="0" y="98594"/>
                    <a:pt x="0" y="66675"/>
                  </a:cubicBezTo>
                  <a:close/>
                </a:path>
              </a:pathLst>
            </a:custGeom>
            <a:solidFill>
              <a:schemeClr val="tx1"/>
            </a:solidFill>
            <a:ln w="34925" cap="flat">
              <a:noFill/>
              <a:prstDash val="solid"/>
              <a:miter/>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7145" rIns="0" bIns="42863" numCol="1" spcCol="0" rtlCol="0" fromWordArt="0" anchor="ctr" anchorCtr="0" forceAA="0" compatLnSpc="1">
              <a:prstTxWarp prst="textNoShape">
                <a:avLst/>
              </a:prstTxWarp>
              <a:noAutofit/>
            </a:bodyPr>
            <a:lstStyle/>
            <a:p>
              <a:pPr marL="0" marR="0" lvl="0" indent="0" algn="ctr" defTabSz="857219" rtl="0" eaLnBrk="1" fontAlgn="base" latinLnBrk="0" hangingPunct="1">
                <a:lnSpc>
                  <a:spcPct val="100000"/>
                </a:lnSpc>
                <a:spcBef>
                  <a:spcPct val="0"/>
                </a:spcBef>
                <a:spcAft>
                  <a:spcPct val="0"/>
                </a:spcAft>
                <a:buClrTx/>
                <a:buSzTx/>
                <a:buFontTx/>
                <a:buNone/>
                <a:tabLst/>
                <a:defRPr/>
              </a:pPr>
              <a:endParaRPr lang="en-US" sz="1100" b="1" i="0" u="none" strike="noStrike" kern="1200" cap="none" spc="0" normalizeH="0" baseline="0" noProof="0">
                <a:ln w="3175">
                  <a:noFill/>
                </a:ln>
                <a:solidFill>
                  <a:srgbClr val="170C3F"/>
                </a:solidFill>
                <a:effectLst/>
                <a:uLnTx/>
                <a:uFillTx/>
                <a:latin typeface="Segoe UI Semibold"/>
                <a:cs typeface="Segoe UI" pitchFamily="34" charset="0"/>
              </a:endParaRPr>
            </a:p>
          </p:txBody>
        </p:sp>
      </p:grpSp>
      <p:sp>
        <p:nvSpPr>
          <p:cNvPr id="2" name="Rectangle: Rounded Corners 19">
            <a:extLst>
              <a:ext uri="{FF2B5EF4-FFF2-40B4-BE49-F238E27FC236}">
                <a16:creationId xmlns:a16="http://schemas.microsoft.com/office/drawing/2014/main" id="{3EDBD32C-88B0-FF19-F524-DB1F5A941248}"/>
              </a:ext>
            </a:extLst>
          </p:cNvPr>
          <p:cNvSpPr/>
          <p:nvPr/>
        </p:nvSpPr>
        <p:spPr bwMode="auto">
          <a:xfrm>
            <a:off x="588263" y="1436688"/>
            <a:ext cx="10993958" cy="4832350"/>
          </a:xfrm>
          <a:prstGeom prst="roundRect">
            <a:avLst>
              <a:gd name="adj" fmla="val 6526"/>
            </a:avLst>
          </a:prstGeom>
          <a:ln w="12700" cap="rnd">
            <a:solidFill>
              <a:srgbClr val="3A495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horz" wrap="square" lIns="139700" tIns="111760" rIns="139700" bIns="111760" numCol="1" spcCol="0" rtlCol="0" fromWordArt="0" anchor="t" anchorCtr="0" forceAA="0" compatLnSpc="1">
            <a:prstTxWarp prst="textNoShape">
              <a:avLst/>
            </a:prstTxWarp>
            <a:noAutofit/>
          </a:bodyPr>
          <a:lstStyle/>
          <a:p>
            <a:pPr marL="0" marR="0" lvl="0" indent="0" algn="l" defTabSz="712354" rtl="0" eaLnBrk="1" fontAlgn="base" latinLnBrk="0" hangingPunct="1">
              <a:lnSpc>
                <a:spcPct val="100000"/>
              </a:lnSpc>
              <a:spcBef>
                <a:spcPct val="0"/>
              </a:spcBef>
              <a:spcAft>
                <a:spcPct val="0"/>
              </a:spcAft>
              <a:buClrTx/>
              <a:buSzTx/>
              <a:buFontTx/>
              <a:buNone/>
              <a:tabLst/>
              <a:defRPr/>
            </a:pPr>
            <a:endParaRPr lang="en-US" sz="1500" b="1" i="0" u="none" strike="noStrike" kern="0" cap="none" spc="0" normalizeH="0" baseline="0" noProof="0">
              <a:ln>
                <a:noFill/>
              </a:ln>
              <a:solidFill>
                <a:srgbClr val="170C3F"/>
              </a:solidFill>
              <a:effectLst/>
              <a:uLnTx/>
              <a:uFillTx/>
              <a:latin typeface="Segoe Sans Display Semibold" pitchFamily="2" charset="0"/>
              <a:cs typeface="Segoe Sans Display Semibold" pitchFamily="2" charset="0"/>
            </a:endParaRPr>
          </a:p>
        </p:txBody>
      </p:sp>
      <p:sp>
        <p:nvSpPr>
          <p:cNvPr id="28" name="Title 1">
            <a:extLst>
              <a:ext uri="{FF2B5EF4-FFF2-40B4-BE49-F238E27FC236}">
                <a16:creationId xmlns:a16="http://schemas.microsoft.com/office/drawing/2014/main" id="{F70065C2-50DA-71C2-91AF-5A43F856C2F5}"/>
              </a:ext>
            </a:extLst>
          </p:cNvPr>
          <p:cNvSpPr>
            <a:spLocks noGrp="1"/>
          </p:cNvSpPr>
          <p:nvPr>
            <p:ph type="title"/>
          </p:nvPr>
        </p:nvSpPr>
        <p:spPr>
          <a:xfrm>
            <a:off x="3771138" y="457200"/>
            <a:ext cx="4649723" cy="1339565"/>
          </a:xfrm>
          <a:solidFill>
            <a:schemeClr val="bg1"/>
          </a:solidFill>
        </p:spPr>
        <p:txBody>
          <a:bodyPr/>
          <a:lstStyle/>
          <a:p>
            <a:pPr algn="ctr"/>
            <a:r>
              <a:rPr lang="en-US" b="1">
                <a:cs typeface="Segoe Sans Display Semibold" pitchFamily="2" charset="0"/>
              </a:rPr>
              <a:t>Copilot extensions</a:t>
            </a:r>
          </a:p>
        </p:txBody>
      </p:sp>
    </p:spTree>
    <p:extLst>
      <p:ext uri="{BB962C8B-B14F-4D97-AF65-F5344CB8AC3E}">
        <p14:creationId xmlns:p14="http://schemas.microsoft.com/office/powerpoint/2010/main" val="41776828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par>
                                <p:cTn id="8" presetID="42" presetClass="path" presetSubtype="0" decel="100000" fill="hold" grpId="1" nodeType="withEffect">
                                  <p:stCondLst>
                                    <p:cond delay="300"/>
                                  </p:stCondLst>
                                  <p:childTnLst>
                                    <p:animMotion origin="layout" path="M 3.95833E-6 -3.7037E-6 L 3.95833E-6 0.03542 " pathEditMode="relative" rAng="0" ptsTypes="AA">
                                      <p:cBhvr>
                                        <p:cTn id="9" dur="700" spd="-100000" fill="hold"/>
                                        <p:tgtEl>
                                          <p:spTgt spid="75"/>
                                        </p:tgtEl>
                                        <p:attrNameLst>
                                          <p:attrName>ppt_x</p:attrName>
                                          <p:attrName>ppt_y</p:attrName>
                                        </p:attrNameLst>
                                      </p:cBhvr>
                                      <p:rCtr x="0" y="1759"/>
                                    </p:animMotion>
                                  </p:childTnLst>
                                </p:cTn>
                              </p:par>
                              <p:par>
                                <p:cTn id="10" presetID="10" presetClass="entr" presetSubtype="0" fill="hold" nodeType="withEffect">
                                  <p:stCondLst>
                                    <p:cond delay="3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par>
                                <p:cTn id="13" presetID="42" presetClass="path" presetSubtype="0" decel="100000" fill="hold" nodeType="withEffect">
                                  <p:stCondLst>
                                    <p:cond delay="300"/>
                                  </p:stCondLst>
                                  <p:childTnLst>
                                    <p:animMotion origin="layout" path="M 4.58333E-6 -1.48148E-6 L 4.58333E-6 0.03542 " pathEditMode="relative" rAng="0" ptsTypes="AA">
                                      <p:cBhvr>
                                        <p:cTn id="14" dur="700" spd="-100000" fill="hold"/>
                                        <p:tgtEl>
                                          <p:spTgt spid="25"/>
                                        </p:tgtEl>
                                        <p:attrNameLst>
                                          <p:attrName>ppt_x</p:attrName>
                                          <p:attrName>ppt_y</p:attrName>
                                        </p:attrNameLst>
                                      </p:cBhvr>
                                      <p:rCtr x="0" y="1759"/>
                                    </p:animMotion>
                                  </p:childTnLst>
                                </p:cTn>
                              </p:par>
                              <p:par>
                                <p:cTn id="15" presetID="10" presetClass="entr" presetSubtype="0" fill="hold"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childTnLst>
                                </p:cTn>
                              </p:par>
                              <p:par>
                                <p:cTn id="18" presetID="42" presetClass="path" presetSubtype="0" decel="100000" fill="hold" nodeType="withEffect">
                                  <p:stCondLst>
                                    <p:cond delay="0"/>
                                  </p:stCondLst>
                                  <p:childTnLst>
                                    <p:animMotion origin="layout" path="M 3.95833E-6 -4.81481E-6 L 3.95833E-6 0.03542 " pathEditMode="relative" rAng="0" ptsTypes="AA">
                                      <p:cBhvr>
                                        <p:cTn id="19" dur="700" spd="-100000" fill="hold"/>
                                        <p:tgtEl>
                                          <p:spTgt spid="24"/>
                                        </p:tgtEl>
                                        <p:attrNameLst>
                                          <p:attrName>ppt_x</p:attrName>
                                          <p:attrName>ppt_y</p:attrName>
                                        </p:attrNameLst>
                                      </p:cBhvr>
                                      <p:rCtr x="0" y="1759"/>
                                    </p:animMotion>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7"/>
                                        </p:tgtEl>
                                        <p:attrNameLst>
                                          <p:attrName>style.visibility</p:attrName>
                                        </p:attrNameLst>
                                      </p:cBhvr>
                                      <p:to>
                                        <p:strVal val="visible"/>
                                      </p:to>
                                    </p:set>
                                    <p:animEffect transition="in" filter="fade">
                                      <p:cBhvr>
                                        <p:cTn id="24" dur="500"/>
                                        <p:tgtEl>
                                          <p:spTgt spid="77"/>
                                        </p:tgtEl>
                                      </p:cBhvr>
                                    </p:animEffect>
                                  </p:childTnLst>
                                </p:cTn>
                              </p:par>
                              <p:par>
                                <p:cTn id="25" presetID="42" presetClass="path" presetSubtype="0" decel="100000" fill="hold" grpId="1" nodeType="withEffect">
                                  <p:stCondLst>
                                    <p:cond delay="300"/>
                                  </p:stCondLst>
                                  <p:childTnLst>
                                    <p:animMotion origin="layout" path="M -3.33333E-6 -1.11111E-6 L -3.33333E-6 0.03542 " pathEditMode="relative" rAng="0" ptsTypes="AA">
                                      <p:cBhvr>
                                        <p:cTn id="26" dur="700" spd="-100000" fill="hold"/>
                                        <p:tgtEl>
                                          <p:spTgt spid="77"/>
                                        </p:tgtEl>
                                        <p:attrNameLst>
                                          <p:attrName>ppt_x</p:attrName>
                                          <p:attrName>ppt_y</p:attrName>
                                        </p:attrNameLst>
                                      </p:cBhvr>
                                      <p:rCtr x="0" y="1759"/>
                                    </p:animMotion>
                                  </p:childTnLst>
                                </p:cTn>
                              </p:par>
                              <p:par>
                                <p:cTn id="27" presetID="10" presetClass="entr" presetSubtype="0" fill="hold" nodeType="withEffect">
                                  <p:stCondLst>
                                    <p:cond delay="30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42" presetClass="path" presetSubtype="0" decel="100000" fill="hold" nodeType="withEffect">
                                  <p:stCondLst>
                                    <p:cond delay="300"/>
                                  </p:stCondLst>
                                  <p:childTnLst>
                                    <p:animMotion origin="layout" path="M -1.875E-6 -1.48148E-6 L -1.875E-6 0.03542 " pathEditMode="relative" rAng="0" ptsTypes="AA">
                                      <p:cBhvr>
                                        <p:cTn id="31" dur="700" spd="-100000" fill="hold"/>
                                        <p:tgtEl>
                                          <p:spTgt spid="11"/>
                                        </p:tgtEl>
                                        <p:attrNameLst>
                                          <p:attrName>ppt_x</p:attrName>
                                          <p:attrName>ppt_y</p:attrName>
                                        </p:attrNameLst>
                                      </p:cBhvr>
                                      <p:rCtr x="0" y="1759"/>
                                    </p:animMotion>
                                  </p:childTnLst>
                                </p:cTn>
                              </p:par>
                              <p:par>
                                <p:cTn id="32" presetID="10" presetClass="entr" presetSubtype="0" fill="hold" nodeType="withEffect">
                                  <p:stCondLst>
                                    <p:cond delay="30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42" presetClass="path" presetSubtype="0" decel="100000" fill="hold" nodeType="withEffect">
                                  <p:stCondLst>
                                    <p:cond delay="300"/>
                                  </p:stCondLst>
                                  <p:childTnLst>
                                    <p:animMotion origin="layout" path="M 1.875E-6 3.33333E-6 L 1.875E-6 0.03541 " pathEditMode="relative" rAng="0" ptsTypes="AA">
                                      <p:cBhvr>
                                        <p:cTn id="36" dur="700" spd="-100000" fill="hold"/>
                                        <p:tgtEl>
                                          <p:spTgt spid="23"/>
                                        </p:tgtEl>
                                        <p:attrNameLst>
                                          <p:attrName>ppt_x</p:attrName>
                                          <p:attrName>ppt_y</p:attrName>
                                        </p:attrNameLst>
                                      </p:cBhvr>
                                      <p:rCtr x="0" y="1759"/>
                                    </p:animMotion>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81"/>
                                        </p:tgtEl>
                                        <p:attrNameLst>
                                          <p:attrName>style.visibility</p:attrName>
                                        </p:attrNameLst>
                                      </p:cBhvr>
                                      <p:to>
                                        <p:strVal val="visible"/>
                                      </p:to>
                                    </p:set>
                                    <p:animEffect transition="in" filter="fade">
                                      <p:cBhvr>
                                        <p:cTn id="41" dur="500"/>
                                        <p:tgtEl>
                                          <p:spTgt spid="81"/>
                                        </p:tgtEl>
                                      </p:cBhvr>
                                    </p:animEffect>
                                  </p:childTnLst>
                                </p:cTn>
                              </p:par>
                              <p:par>
                                <p:cTn id="42" presetID="42" presetClass="path" presetSubtype="0" decel="100000" fill="hold" grpId="1" nodeType="withEffect">
                                  <p:stCondLst>
                                    <p:cond delay="300"/>
                                  </p:stCondLst>
                                  <p:childTnLst>
                                    <p:animMotion origin="layout" path="M 4.375E-6 -3.7037E-6 L 4.375E-6 0.03542 " pathEditMode="relative" rAng="0" ptsTypes="AA">
                                      <p:cBhvr>
                                        <p:cTn id="43" dur="700" spd="-100000" fill="hold"/>
                                        <p:tgtEl>
                                          <p:spTgt spid="81"/>
                                        </p:tgtEl>
                                        <p:attrNameLst>
                                          <p:attrName>ppt_x</p:attrName>
                                          <p:attrName>ppt_y</p:attrName>
                                        </p:attrNameLst>
                                      </p:cBhvr>
                                      <p:rCtr x="0" y="1759"/>
                                    </p:animMotion>
                                  </p:childTnLst>
                                </p:cTn>
                              </p:par>
                              <p:par>
                                <p:cTn id="44" presetID="10" presetClass="entr" presetSubtype="0" fill="hold" nodeType="withEffect">
                                  <p:stCondLst>
                                    <p:cond delay="30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500"/>
                                        <p:tgtEl>
                                          <p:spTgt spid="14"/>
                                        </p:tgtEl>
                                      </p:cBhvr>
                                    </p:animEffect>
                                  </p:childTnLst>
                                </p:cTn>
                              </p:par>
                              <p:par>
                                <p:cTn id="47" presetID="42" presetClass="path" presetSubtype="0" decel="100000" fill="hold" nodeType="withEffect">
                                  <p:stCondLst>
                                    <p:cond delay="300"/>
                                  </p:stCondLst>
                                  <p:childTnLst>
                                    <p:animMotion origin="layout" path="M -6.25E-7 -1.48148E-6 L -6.25E-7 0.03542 " pathEditMode="relative" rAng="0" ptsTypes="AA">
                                      <p:cBhvr>
                                        <p:cTn id="48" dur="700" spd="-100000" fill="hold"/>
                                        <p:tgtEl>
                                          <p:spTgt spid="14"/>
                                        </p:tgtEl>
                                        <p:attrNameLst>
                                          <p:attrName>ppt_x</p:attrName>
                                          <p:attrName>ppt_y</p:attrName>
                                        </p:attrNameLst>
                                      </p:cBhvr>
                                      <p:rCtr x="0" y="1759"/>
                                    </p:animMotion>
                                  </p:childTnLst>
                                </p:cTn>
                              </p:par>
                              <p:par>
                                <p:cTn id="49" presetID="10" presetClass="entr" presetSubtype="0" fill="hold" nodeType="withEffect">
                                  <p:stCondLst>
                                    <p:cond delay="20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par>
                                <p:cTn id="52" presetID="42" presetClass="path" presetSubtype="0" decel="100000" fill="hold" nodeType="withEffect">
                                  <p:stCondLst>
                                    <p:cond delay="200"/>
                                  </p:stCondLst>
                                  <p:childTnLst>
                                    <p:animMotion origin="layout" path="M 2.70833E-6 1.11111E-6 L 2.70833E-6 0.03542 " pathEditMode="relative" rAng="0" ptsTypes="AA">
                                      <p:cBhvr>
                                        <p:cTn id="53" dur="700" spd="-100000" fill="hold"/>
                                        <p:tgtEl>
                                          <p:spTgt spid="22"/>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5" grpId="1"/>
      <p:bldP spid="77" grpId="0"/>
      <p:bldP spid="77" grpId="1"/>
      <p:bldP spid="81" grpId="0"/>
      <p:bldP spid="81"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9">
            <a:extLst>
              <a:ext uri="{FF2B5EF4-FFF2-40B4-BE49-F238E27FC236}">
                <a16:creationId xmlns:a16="http://schemas.microsoft.com/office/drawing/2014/main" id="{3EDBD32C-88B0-FF19-F524-DB1F5A941248}"/>
              </a:ext>
            </a:extLst>
          </p:cNvPr>
          <p:cNvSpPr/>
          <p:nvPr/>
        </p:nvSpPr>
        <p:spPr bwMode="auto">
          <a:xfrm>
            <a:off x="588263" y="1436688"/>
            <a:ext cx="10993958" cy="4832350"/>
          </a:xfrm>
          <a:prstGeom prst="roundRect">
            <a:avLst>
              <a:gd name="adj" fmla="val 6526"/>
            </a:avLst>
          </a:prstGeom>
          <a:ln w="12700" cap="rnd">
            <a:solidFill>
              <a:srgbClr val="3A4953"/>
            </a:soli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horz" wrap="square" lIns="139700" tIns="111760" rIns="139700" bIns="111760" numCol="1" spcCol="0" rtlCol="0" fromWordArt="0" anchor="t" anchorCtr="0" forceAA="0" compatLnSpc="1">
            <a:prstTxWarp prst="textNoShape">
              <a:avLst/>
            </a:prstTxWarp>
            <a:noAutofit/>
          </a:bodyPr>
          <a:lstStyle/>
          <a:p>
            <a:pPr marL="0" marR="0" lvl="0" indent="0" algn="l" defTabSz="712354" rtl="0" eaLnBrk="1" fontAlgn="base" latinLnBrk="0" hangingPunct="1">
              <a:lnSpc>
                <a:spcPct val="100000"/>
              </a:lnSpc>
              <a:spcBef>
                <a:spcPct val="0"/>
              </a:spcBef>
              <a:spcAft>
                <a:spcPct val="0"/>
              </a:spcAft>
              <a:buClrTx/>
              <a:buSzTx/>
              <a:buFontTx/>
              <a:buNone/>
              <a:tabLst/>
              <a:defRPr/>
            </a:pPr>
            <a:endParaRPr lang="en-US" sz="1500" b="1" i="0" u="none" strike="noStrike" kern="0" cap="none" spc="0" normalizeH="0" baseline="0" noProof="0">
              <a:ln>
                <a:noFill/>
              </a:ln>
              <a:solidFill>
                <a:srgbClr val="170C3F"/>
              </a:solidFill>
              <a:effectLst/>
              <a:uLnTx/>
              <a:uFillTx/>
              <a:latin typeface="Segoe Sans Display Semibold" pitchFamily="2" charset="0"/>
              <a:cs typeface="Segoe Sans Display Semibold" pitchFamily="2" charset="0"/>
            </a:endParaRPr>
          </a:p>
        </p:txBody>
      </p:sp>
      <p:sp>
        <p:nvSpPr>
          <p:cNvPr id="28" name="Title 1">
            <a:extLst>
              <a:ext uri="{FF2B5EF4-FFF2-40B4-BE49-F238E27FC236}">
                <a16:creationId xmlns:a16="http://schemas.microsoft.com/office/drawing/2014/main" id="{F70065C2-50DA-71C2-91AF-5A43F856C2F5}"/>
              </a:ext>
            </a:extLst>
          </p:cNvPr>
          <p:cNvSpPr>
            <a:spLocks noGrp="1"/>
          </p:cNvSpPr>
          <p:nvPr>
            <p:ph type="title"/>
          </p:nvPr>
        </p:nvSpPr>
        <p:spPr>
          <a:xfrm>
            <a:off x="3771138" y="457200"/>
            <a:ext cx="4649723" cy="1331709"/>
          </a:xfrm>
          <a:solidFill>
            <a:schemeClr val="bg1"/>
          </a:solidFill>
        </p:spPr>
        <p:txBody>
          <a:bodyPr/>
          <a:lstStyle/>
          <a:p>
            <a:pPr algn="ctr"/>
            <a:r>
              <a:rPr lang="en-US" b="1" dirty="0">
                <a:cs typeface="Segoe Sans Display Semibold" pitchFamily="2" charset="0"/>
              </a:rPr>
              <a:t>Copilot extensions</a:t>
            </a:r>
          </a:p>
        </p:txBody>
      </p:sp>
      <p:grpSp>
        <p:nvGrpSpPr>
          <p:cNvPr id="24" name="Group 23">
            <a:extLst>
              <a:ext uri="{FF2B5EF4-FFF2-40B4-BE49-F238E27FC236}">
                <a16:creationId xmlns:a16="http://schemas.microsoft.com/office/drawing/2014/main" id="{A9CA5106-5C05-7E4C-917C-25E64B32537A}"/>
              </a:ext>
            </a:extLst>
          </p:cNvPr>
          <p:cNvGrpSpPr/>
          <p:nvPr/>
        </p:nvGrpSpPr>
        <p:grpSpPr>
          <a:xfrm>
            <a:off x="2007411" y="3830647"/>
            <a:ext cx="1714500" cy="1029453"/>
            <a:chOff x="2007411" y="3526430"/>
            <a:chExt cx="1714500" cy="1029453"/>
          </a:xfrm>
        </p:grpSpPr>
        <p:sp>
          <p:nvSpPr>
            <p:cNvPr id="12" name="TextBox 11">
              <a:extLst>
                <a:ext uri="{FF2B5EF4-FFF2-40B4-BE49-F238E27FC236}">
                  <a16:creationId xmlns:a16="http://schemas.microsoft.com/office/drawing/2014/main" id="{E0A7EC5B-5DA0-F1F6-7015-CC2BA12DEDD4}"/>
                </a:ext>
              </a:extLst>
            </p:cNvPr>
            <p:cNvSpPr txBox="1"/>
            <p:nvPr/>
          </p:nvSpPr>
          <p:spPr>
            <a:xfrm>
              <a:off x="2007411" y="3526430"/>
              <a:ext cx="1714500" cy="307777"/>
            </a:xfrm>
            <a:prstGeom prst="rect">
              <a:avLst/>
            </a:prstGeom>
            <a:noFill/>
          </p:spPr>
          <p:txBody>
            <a:bodyPr wrap="square" lIns="0" tIns="0" rIns="0" bIns="0" rtlCol="0" anchor="ctr">
              <a:spAutoFit/>
            </a:bodyPr>
            <a:lstStyle>
              <a:defPPr>
                <a:defRPr lang="en-US"/>
              </a:defPPr>
              <a:lvl1pPr marR="0" lvl="0" indent="0" algn="ctr" fontAlgn="auto">
                <a:lnSpc>
                  <a:spcPct val="100000"/>
                </a:lnSpc>
                <a:spcBef>
                  <a:spcPts val="0"/>
                </a:spcBef>
                <a:spcAft>
                  <a:spcPts val="0"/>
                </a:spcAft>
                <a:buClrTx/>
                <a:buSzTx/>
                <a:buFontTx/>
                <a:buNone/>
                <a:tabLst/>
                <a:defRPr kumimoji="0" sz="1200" b="0" i="0" u="none" strike="noStrike" kern="0" cap="none" spc="0" normalizeH="0" baseline="0">
                  <a:ln>
                    <a:noFill/>
                  </a:ln>
                  <a:gradFill>
                    <a:gsLst>
                      <a:gs pos="2917">
                        <a:srgbClr val="000000"/>
                      </a:gs>
                      <a:gs pos="30000">
                        <a:srgbClr val="000000"/>
                      </a:gs>
                    </a:gsLst>
                    <a:lin ang="5400000" scaled="0"/>
                  </a:gradFill>
                  <a:effectLst/>
                  <a:uLnTx/>
                  <a:uFillTx/>
                  <a:latin typeface="Segoe UI Semibold"/>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170C3F"/>
                  </a:solidFill>
                  <a:effectLst/>
                  <a:uLnTx/>
                  <a:uFillTx/>
                  <a:latin typeface="Segoe UI Semibold"/>
                  <a:ea typeface="+mn-ea"/>
                  <a:cs typeface="+mn-cs"/>
                </a:rPr>
                <a:t>Connectors</a:t>
              </a:r>
              <a:endParaRPr lang="en-US" sz="2000" b="0" i="0" u="none" strike="noStrike" kern="0" cap="none" spc="0" normalizeH="0" baseline="0" noProof="0" dirty="0">
                <a:ln>
                  <a:noFill/>
                </a:ln>
                <a:solidFill>
                  <a:srgbClr val="170C3F"/>
                </a:solidFill>
                <a:effectLst/>
                <a:uLnTx/>
                <a:uFillTx/>
                <a:latin typeface="Segoe UI Semibold"/>
                <a:cs typeface="Segoe UI Semibold"/>
              </a:endParaRPr>
            </a:p>
          </p:txBody>
        </p:sp>
        <p:sp>
          <p:nvSpPr>
            <p:cNvPr id="30" name="Rectangle 29">
              <a:extLst>
                <a:ext uri="{FF2B5EF4-FFF2-40B4-BE49-F238E27FC236}">
                  <a16:creationId xmlns:a16="http://schemas.microsoft.com/office/drawing/2014/main" id="{031B5A36-1DDC-760B-EA69-A409A0004F20}"/>
                </a:ext>
              </a:extLst>
            </p:cNvPr>
            <p:cNvSpPr/>
            <p:nvPr/>
          </p:nvSpPr>
          <p:spPr bwMode="auto">
            <a:xfrm>
              <a:off x="2369253" y="4094218"/>
              <a:ext cx="1352658" cy="46166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rPr>
                <a:t>Your business knowledge</a:t>
              </a:r>
              <a:endParaRPr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endParaRPr>
            </a:p>
          </p:txBody>
        </p:sp>
        <p:sp>
          <p:nvSpPr>
            <p:cNvPr id="35" name="Graphic 14">
              <a:extLst>
                <a:ext uri="{FF2B5EF4-FFF2-40B4-BE49-F238E27FC236}">
                  <a16:creationId xmlns:a16="http://schemas.microsoft.com/office/drawing/2014/main" id="{26E82F8A-21D1-74D4-3E45-DAAE88CCCE84}"/>
                </a:ext>
              </a:extLst>
            </p:cNvPr>
            <p:cNvSpPr>
              <a:spLocks noChangeAspect="1"/>
            </p:cNvSpPr>
            <p:nvPr/>
          </p:nvSpPr>
          <p:spPr>
            <a:xfrm>
              <a:off x="2011026" y="4105059"/>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grpSp>
      <p:grpSp>
        <p:nvGrpSpPr>
          <p:cNvPr id="23" name="Group 22">
            <a:extLst>
              <a:ext uri="{FF2B5EF4-FFF2-40B4-BE49-F238E27FC236}">
                <a16:creationId xmlns:a16="http://schemas.microsoft.com/office/drawing/2014/main" id="{1C107680-8E6A-62D4-9117-6D26A033C620}"/>
              </a:ext>
            </a:extLst>
          </p:cNvPr>
          <p:cNvGrpSpPr/>
          <p:nvPr/>
        </p:nvGrpSpPr>
        <p:grpSpPr>
          <a:xfrm>
            <a:off x="5102492" y="3830646"/>
            <a:ext cx="2111284" cy="1569935"/>
            <a:chOff x="5102492" y="3526429"/>
            <a:chExt cx="2111284" cy="1569935"/>
          </a:xfrm>
        </p:grpSpPr>
        <p:sp>
          <p:nvSpPr>
            <p:cNvPr id="10" name="TextBox 9">
              <a:extLst>
                <a:ext uri="{FF2B5EF4-FFF2-40B4-BE49-F238E27FC236}">
                  <a16:creationId xmlns:a16="http://schemas.microsoft.com/office/drawing/2014/main" id="{476DEAC3-9E47-0A03-5188-4C9AD0A90B3A}"/>
                </a:ext>
              </a:extLst>
            </p:cNvPr>
            <p:cNvSpPr txBox="1"/>
            <p:nvPr/>
          </p:nvSpPr>
          <p:spPr>
            <a:xfrm>
              <a:off x="5102492" y="3526429"/>
              <a:ext cx="970117" cy="307777"/>
            </a:xfrm>
            <a:prstGeom prst="rect">
              <a:avLst/>
            </a:prstGeom>
            <a:noFill/>
          </p:spPr>
          <p:txBody>
            <a:bodyPr vert="horz" wrap="square" lIns="0" tIns="0" rIns="0" bIns="0" rtlCol="0" anchor="ctr">
              <a:spAutoFit/>
            </a:bodyPr>
            <a:lstStyle/>
            <a:p>
              <a:pPr marL="0" marR="0" lvl="0" indent="0" algn="l" defTabSz="85725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170C3F"/>
                  </a:solidFill>
                  <a:effectLst/>
                  <a:uLnTx/>
                  <a:uFillTx/>
                  <a:latin typeface="Segoe UI Semibold"/>
                  <a:ea typeface="+mn-ea"/>
                  <a:cs typeface="+mn-cs"/>
                </a:rPr>
                <a:t>Plugins</a:t>
              </a:r>
              <a:endParaRPr lang="en-US" sz="2000" b="0" i="0" u="none" strike="noStrike" kern="1200" cap="none" spc="0" normalizeH="0" baseline="0" noProof="0" dirty="0">
                <a:ln>
                  <a:noFill/>
                </a:ln>
                <a:solidFill>
                  <a:srgbClr val="170C3F"/>
                </a:solidFill>
                <a:effectLst/>
                <a:uLnTx/>
                <a:uFillTx/>
                <a:latin typeface="Segoe UI Semibold"/>
                <a:cs typeface="Segoe UI Semibold"/>
              </a:endParaRPr>
            </a:p>
          </p:txBody>
        </p:sp>
        <p:sp>
          <p:nvSpPr>
            <p:cNvPr id="44" name="Rectangle 43">
              <a:extLst>
                <a:ext uri="{FF2B5EF4-FFF2-40B4-BE49-F238E27FC236}">
                  <a16:creationId xmlns:a16="http://schemas.microsoft.com/office/drawing/2014/main" id="{EE4788DF-D807-BD29-1F70-CE7CFD3A65B0}"/>
                </a:ext>
              </a:extLst>
            </p:cNvPr>
            <p:cNvSpPr/>
            <p:nvPr/>
          </p:nvSpPr>
          <p:spPr bwMode="auto">
            <a:xfrm>
              <a:off x="5460719" y="4094218"/>
              <a:ext cx="1635226" cy="2307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rPr>
                <a:t>Your apps </a:t>
              </a:r>
              <a:endParaRPr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endParaRPr>
            </a:p>
          </p:txBody>
        </p:sp>
        <p:sp>
          <p:nvSpPr>
            <p:cNvPr id="48" name="Graphic 14">
              <a:extLst>
                <a:ext uri="{FF2B5EF4-FFF2-40B4-BE49-F238E27FC236}">
                  <a16:creationId xmlns:a16="http://schemas.microsoft.com/office/drawing/2014/main" id="{EFAC2988-3E21-17A5-ECD3-8E42250BA75A}"/>
                </a:ext>
              </a:extLst>
            </p:cNvPr>
            <p:cNvSpPr>
              <a:spLocks noChangeAspect="1"/>
            </p:cNvSpPr>
            <p:nvPr/>
          </p:nvSpPr>
          <p:spPr>
            <a:xfrm>
              <a:off x="5102492" y="4104931"/>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45" name="Rectangle 44">
              <a:extLst>
                <a:ext uri="{FF2B5EF4-FFF2-40B4-BE49-F238E27FC236}">
                  <a16:creationId xmlns:a16="http://schemas.microsoft.com/office/drawing/2014/main" id="{7F1D3867-6A6E-0863-4FE9-4DDB3B445303}"/>
                </a:ext>
              </a:extLst>
            </p:cNvPr>
            <p:cNvSpPr/>
            <p:nvPr/>
          </p:nvSpPr>
          <p:spPr bwMode="auto">
            <a:xfrm>
              <a:off x="5460719" y="4485926"/>
              <a:ext cx="1635226"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rPr>
                <a:t>Your workflows</a:t>
              </a:r>
              <a:endParaRPr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endParaRPr>
            </a:p>
          </p:txBody>
        </p:sp>
        <p:sp>
          <p:nvSpPr>
            <p:cNvPr id="49" name="Graphic 14">
              <a:extLst>
                <a:ext uri="{FF2B5EF4-FFF2-40B4-BE49-F238E27FC236}">
                  <a16:creationId xmlns:a16="http://schemas.microsoft.com/office/drawing/2014/main" id="{FC5C7E7B-D53E-CED1-F072-C174A8D54882}"/>
                </a:ext>
              </a:extLst>
            </p:cNvPr>
            <p:cNvSpPr>
              <a:spLocks noChangeAspect="1"/>
            </p:cNvSpPr>
            <p:nvPr/>
          </p:nvSpPr>
          <p:spPr>
            <a:xfrm>
              <a:off x="5102492" y="4496512"/>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50" name="Rectangle 49">
              <a:extLst>
                <a:ext uri="{FF2B5EF4-FFF2-40B4-BE49-F238E27FC236}">
                  <a16:creationId xmlns:a16="http://schemas.microsoft.com/office/drawing/2014/main" id="{A6F296C3-CBDC-708C-D00A-9BA4B58C8B6F}"/>
                </a:ext>
              </a:extLst>
            </p:cNvPr>
            <p:cNvSpPr/>
            <p:nvPr/>
          </p:nvSpPr>
          <p:spPr bwMode="auto">
            <a:xfrm>
              <a:off x="5460719" y="4861515"/>
              <a:ext cx="1753057"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rPr>
                <a:t>Your automation</a:t>
              </a:r>
              <a:endParaRPr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endParaRPr>
            </a:p>
          </p:txBody>
        </p:sp>
        <p:sp>
          <p:nvSpPr>
            <p:cNvPr id="51" name="Graphic 14">
              <a:extLst>
                <a:ext uri="{FF2B5EF4-FFF2-40B4-BE49-F238E27FC236}">
                  <a16:creationId xmlns:a16="http://schemas.microsoft.com/office/drawing/2014/main" id="{B9B9998A-098B-DDC6-5B10-2814C1432E0D}"/>
                </a:ext>
              </a:extLst>
            </p:cNvPr>
            <p:cNvSpPr>
              <a:spLocks noChangeAspect="1"/>
            </p:cNvSpPr>
            <p:nvPr/>
          </p:nvSpPr>
          <p:spPr>
            <a:xfrm>
              <a:off x="5102492" y="4887213"/>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grpSp>
      <p:sp>
        <p:nvSpPr>
          <p:cNvPr id="75" name="TextBox 74">
            <a:extLst>
              <a:ext uri="{FF2B5EF4-FFF2-40B4-BE49-F238E27FC236}">
                <a16:creationId xmlns:a16="http://schemas.microsoft.com/office/drawing/2014/main" id="{89DC3BE8-4214-B4CF-0DBC-555EC9FF56ED}"/>
              </a:ext>
            </a:extLst>
          </p:cNvPr>
          <p:cNvSpPr txBox="1"/>
          <p:nvPr/>
        </p:nvSpPr>
        <p:spPr>
          <a:xfrm>
            <a:off x="2007411" y="1731707"/>
            <a:ext cx="1714500" cy="615553"/>
          </a:xfrm>
          <a:prstGeom prst="rect">
            <a:avLst/>
          </a:prstGeom>
          <a:noFill/>
        </p:spPr>
        <p:txBody>
          <a:bodyPr wrap="square" lIns="0" tIns="0" rIns="0" bIns="0">
            <a:spAutoFit/>
          </a:bodyPr>
          <a:lstStyle/>
          <a:p>
            <a:pPr marR="0" lvl="0" indent="0" fontAlgn="base">
              <a:lnSpc>
                <a:spcPct val="100000"/>
              </a:lnSpc>
              <a:spcBef>
                <a:spcPct val="0"/>
              </a:spcBef>
              <a:spcAft>
                <a:spcPts val="1200"/>
              </a:spcAft>
              <a:buClrTx/>
              <a:buSzPct val="90000"/>
              <a:buFontTx/>
              <a:buNone/>
              <a:tabLst/>
              <a:defRPr/>
            </a:pPr>
            <a:r>
              <a:rPr lang="en-US" sz="2000" b="1" dirty="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Ground responses</a:t>
            </a:r>
          </a:p>
        </p:txBody>
      </p:sp>
      <p:sp>
        <p:nvSpPr>
          <p:cNvPr id="77" name="TextBox 76">
            <a:extLst>
              <a:ext uri="{FF2B5EF4-FFF2-40B4-BE49-F238E27FC236}">
                <a16:creationId xmlns:a16="http://schemas.microsoft.com/office/drawing/2014/main" id="{95623233-0218-56C3-24E4-C063BBFFB2D1}"/>
              </a:ext>
            </a:extLst>
          </p:cNvPr>
          <p:cNvSpPr txBox="1"/>
          <p:nvPr/>
        </p:nvSpPr>
        <p:spPr>
          <a:xfrm>
            <a:off x="5105203" y="1740973"/>
            <a:ext cx="1421906" cy="615553"/>
          </a:xfrm>
          <a:prstGeom prst="rect">
            <a:avLst/>
          </a:prstGeom>
          <a:noFill/>
        </p:spPr>
        <p:txBody>
          <a:bodyPr wrap="square" lIns="0" tIns="0" rIns="0" bIns="0">
            <a:spAutoFit/>
          </a:bodyPr>
          <a:lstStyle/>
          <a:p>
            <a:pPr fontAlgn="base">
              <a:spcBef>
                <a:spcPct val="0"/>
              </a:spcBef>
              <a:spcAft>
                <a:spcPts val="1200"/>
              </a:spcAft>
              <a:buSzPct val="90000"/>
              <a:defRPr/>
            </a:pPr>
            <a:r>
              <a:rPr lang="en-US" sz="2000" b="1" dirty="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Bring </a:t>
            </a:r>
            <a:br>
              <a:rPr lang="en-US" sz="20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br>
            <a:r>
              <a:rPr lang="en-US" sz="2000" b="1" dirty="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actions</a:t>
            </a:r>
          </a:p>
        </p:txBody>
      </p:sp>
      <p:grpSp>
        <p:nvGrpSpPr>
          <p:cNvPr id="11" name="Group 10">
            <a:extLst>
              <a:ext uri="{FF2B5EF4-FFF2-40B4-BE49-F238E27FC236}">
                <a16:creationId xmlns:a16="http://schemas.microsoft.com/office/drawing/2014/main" id="{F8134AF1-B65C-BEC8-094D-685F71B09BC4}"/>
              </a:ext>
            </a:extLst>
          </p:cNvPr>
          <p:cNvGrpSpPr/>
          <p:nvPr/>
        </p:nvGrpSpPr>
        <p:grpSpPr>
          <a:xfrm>
            <a:off x="5105203" y="2539698"/>
            <a:ext cx="1096867" cy="1096867"/>
            <a:chOff x="5128594" y="1938758"/>
            <a:chExt cx="1264784" cy="1264784"/>
          </a:xfrm>
        </p:grpSpPr>
        <p:sp>
          <p:nvSpPr>
            <p:cNvPr id="5" name="Oval 4">
              <a:extLst>
                <a:ext uri="{FF2B5EF4-FFF2-40B4-BE49-F238E27FC236}">
                  <a16:creationId xmlns:a16="http://schemas.microsoft.com/office/drawing/2014/main" id="{69E4BF3C-BF25-7F55-8120-FAFBA3B7812D}"/>
                </a:ext>
                <a:ext uri="{C183D7F6-B498-43B3-948B-1728B52AA6E4}">
                  <adec:decorative xmlns:adec="http://schemas.microsoft.com/office/drawing/2017/decorative" val="1"/>
                </a:ext>
              </a:extLst>
            </p:cNvPr>
            <p:cNvSpPr/>
            <p:nvPr/>
          </p:nvSpPr>
          <p:spPr bwMode="auto">
            <a:xfrm>
              <a:off x="5128594" y="1938758"/>
              <a:ext cx="1264784" cy="1264784"/>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err="1">
                <a:ln>
                  <a:noFill/>
                </a:ln>
                <a:solidFill>
                  <a:srgbClr val="FFFFFF"/>
                </a:solidFill>
                <a:effectLst/>
                <a:uLnTx/>
                <a:uFillTx/>
                <a:latin typeface="Segoe UI"/>
                <a:ea typeface="+mn-ea"/>
                <a:cs typeface="+mn-cs"/>
              </a:endParaRPr>
            </a:p>
          </p:txBody>
        </p:sp>
        <p:sp>
          <p:nvSpPr>
            <p:cNvPr id="9" name="Graphic 114">
              <a:extLst>
                <a:ext uri="{FF2B5EF4-FFF2-40B4-BE49-F238E27FC236}">
                  <a16:creationId xmlns:a16="http://schemas.microsoft.com/office/drawing/2014/main" id="{8FA05493-A6D3-0895-0C59-A9A93B351053}"/>
                </a:ext>
              </a:extLst>
            </p:cNvPr>
            <p:cNvSpPr/>
            <p:nvPr/>
          </p:nvSpPr>
          <p:spPr>
            <a:xfrm>
              <a:off x="5460775" y="2276707"/>
              <a:ext cx="627605" cy="627605"/>
            </a:xfrm>
            <a:custGeom>
              <a:avLst/>
              <a:gdLst>
                <a:gd name="connsiteX0" fmla="*/ 297180 w 320040"/>
                <a:gd name="connsiteY0" fmla="*/ 51837 h 320040"/>
                <a:gd name="connsiteX1" fmla="*/ 320040 w 320040"/>
                <a:gd name="connsiteY1" fmla="*/ 91440 h 320040"/>
                <a:gd name="connsiteX2" fmla="*/ 320040 w 320040"/>
                <a:gd name="connsiteY2" fmla="*/ 228600 h 320040"/>
                <a:gd name="connsiteX3" fmla="*/ 228600 w 320040"/>
                <a:gd name="connsiteY3" fmla="*/ 320040 h 320040"/>
                <a:gd name="connsiteX4" fmla="*/ 91440 w 320040"/>
                <a:gd name="connsiteY4" fmla="*/ 320040 h 320040"/>
                <a:gd name="connsiteX5" fmla="*/ 51836 w 320040"/>
                <a:gd name="connsiteY5" fmla="*/ 297180 h 320040"/>
                <a:gd name="connsiteX6" fmla="*/ 228600 w 320040"/>
                <a:gd name="connsiteY6" fmla="*/ 297180 h 320040"/>
                <a:gd name="connsiteX7" fmla="*/ 297180 w 320040"/>
                <a:gd name="connsiteY7" fmla="*/ 228600 h 320040"/>
                <a:gd name="connsiteX8" fmla="*/ 297180 w 320040"/>
                <a:gd name="connsiteY8" fmla="*/ 51837 h 320040"/>
                <a:gd name="connsiteX9" fmla="*/ 274320 w 320040"/>
                <a:gd name="connsiteY9" fmla="*/ 45720 h 320040"/>
                <a:gd name="connsiteX10" fmla="*/ 228600 w 320040"/>
                <a:gd name="connsiteY10" fmla="*/ 0 h 320040"/>
                <a:gd name="connsiteX11" fmla="*/ 45720 w 320040"/>
                <a:gd name="connsiteY11" fmla="*/ 0 h 320040"/>
                <a:gd name="connsiteX12" fmla="*/ 0 w 320040"/>
                <a:gd name="connsiteY12" fmla="*/ 45720 h 320040"/>
                <a:gd name="connsiteX13" fmla="*/ 0 w 320040"/>
                <a:gd name="connsiteY13" fmla="*/ 228600 h 320040"/>
                <a:gd name="connsiteX14" fmla="*/ 45720 w 320040"/>
                <a:gd name="connsiteY14" fmla="*/ 274320 h 320040"/>
                <a:gd name="connsiteX15" fmla="*/ 228600 w 320040"/>
                <a:gd name="connsiteY15" fmla="*/ 274320 h 320040"/>
                <a:gd name="connsiteX16" fmla="*/ 274320 w 320040"/>
                <a:gd name="connsiteY16" fmla="*/ 228600 h 320040"/>
                <a:gd name="connsiteX17" fmla="*/ 274320 w 320040"/>
                <a:gd name="connsiteY17" fmla="*/ 45720 h 320040"/>
                <a:gd name="connsiteX18" fmla="*/ 205740 w 320040"/>
                <a:gd name="connsiteY18" fmla="*/ 137160 h 320040"/>
                <a:gd name="connsiteX19" fmla="*/ 194310 w 320040"/>
                <a:gd name="connsiteY19" fmla="*/ 148590 h 320040"/>
                <a:gd name="connsiteX20" fmla="*/ 148590 w 320040"/>
                <a:gd name="connsiteY20" fmla="*/ 148590 h 320040"/>
                <a:gd name="connsiteX21" fmla="*/ 148590 w 320040"/>
                <a:gd name="connsiteY21" fmla="*/ 194310 h 320040"/>
                <a:gd name="connsiteX22" fmla="*/ 137160 w 320040"/>
                <a:gd name="connsiteY22" fmla="*/ 205740 h 320040"/>
                <a:gd name="connsiteX23" fmla="*/ 125730 w 320040"/>
                <a:gd name="connsiteY23" fmla="*/ 194310 h 320040"/>
                <a:gd name="connsiteX24" fmla="*/ 125730 w 320040"/>
                <a:gd name="connsiteY24" fmla="*/ 148590 h 320040"/>
                <a:gd name="connsiteX25" fmla="*/ 80010 w 320040"/>
                <a:gd name="connsiteY25" fmla="*/ 148590 h 320040"/>
                <a:gd name="connsiteX26" fmla="*/ 68580 w 320040"/>
                <a:gd name="connsiteY26" fmla="*/ 137160 h 320040"/>
                <a:gd name="connsiteX27" fmla="*/ 80010 w 320040"/>
                <a:gd name="connsiteY27" fmla="*/ 125730 h 320040"/>
                <a:gd name="connsiteX28" fmla="*/ 125730 w 320040"/>
                <a:gd name="connsiteY28" fmla="*/ 125730 h 320040"/>
                <a:gd name="connsiteX29" fmla="*/ 125730 w 320040"/>
                <a:gd name="connsiteY29" fmla="*/ 80010 h 320040"/>
                <a:gd name="connsiteX30" fmla="*/ 137160 w 320040"/>
                <a:gd name="connsiteY30" fmla="*/ 68580 h 320040"/>
                <a:gd name="connsiteX31" fmla="*/ 148590 w 320040"/>
                <a:gd name="connsiteY31" fmla="*/ 80010 h 320040"/>
                <a:gd name="connsiteX32" fmla="*/ 148590 w 320040"/>
                <a:gd name="connsiteY32" fmla="*/ 125730 h 320040"/>
                <a:gd name="connsiteX33" fmla="*/ 194310 w 320040"/>
                <a:gd name="connsiteY33" fmla="*/ 125730 h 320040"/>
                <a:gd name="connsiteX34" fmla="*/ 205740 w 320040"/>
                <a:gd name="connsiteY34" fmla="*/ 137160 h 32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20040" h="320040">
                  <a:moveTo>
                    <a:pt x="297180" y="51837"/>
                  </a:moveTo>
                  <a:cubicBezTo>
                    <a:pt x="310846" y="59742"/>
                    <a:pt x="320040" y="74517"/>
                    <a:pt x="320040" y="91440"/>
                  </a:cubicBezTo>
                  <a:lnTo>
                    <a:pt x="320040" y="228600"/>
                  </a:lnTo>
                  <a:cubicBezTo>
                    <a:pt x="320040" y="279100"/>
                    <a:pt x="279100" y="320040"/>
                    <a:pt x="228600" y="320040"/>
                  </a:cubicBezTo>
                  <a:lnTo>
                    <a:pt x="91440" y="320040"/>
                  </a:lnTo>
                  <a:cubicBezTo>
                    <a:pt x="74517" y="320040"/>
                    <a:pt x="59742" y="310846"/>
                    <a:pt x="51836" y="297180"/>
                  </a:cubicBezTo>
                  <a:lnTo>
                    <a:pt x="228600" y="297180"/>
                  </a:lnTo>
                  <a:cubicBezTo>
                    <a:pt x="266477" y="297180"/>
                    <a:pt x="297180" y="266477"/>
                    <a:pt x="297180" y="228600"/>
                  </a:cubicBezTo>
                  <a:lnTo>
                    <a:pt x="297180" y="51837"/>
                  </a:lnTo>
                  <a:close/>
                  <a:moveTo>
                    <a:pt x="274320" y="45720"/>
                  </a:moveTo>
                  <a:cubicBezTo>
                    <a:pt x="274320" y="20470"/>
                    <a:pt x="253851" y="0"/>
                    <a:pt x="228600" y="0"/>
                  </a:cubicBezTo>
                  <a:lnTo>
                    <a:pt x="45720" y="0"/>
                  </a:lnTo>
                  <a:cubicBezTo>
                    <a:pt x="20470" y="0"/>
                    <a:pt x="0" y="20470"/>
                    <a:pt x="0" y="45720"/>
                  </a:cubicBezTo>
                  <a:lnTo>
                    <a:pt x="0" y="228600"/>
                  </a:lnTo>
                  <a:cubicBezTo>
                    <a:pt x="0" y="253851"/>
                    <a:pt x="20470" y="274320"/>
                    <a:pt x="45720" y="274320"/>
                  </a:cubicBezTo>
                  <a:lnTo>
                    <a:pt x="228600" y="274320"/>
                  </a:lnTo>
                  <a:cubicBezTo>
                    <a:pt x="253851" y="274320"/>
                    <a:pt x="274320" y="253851"/>
                    <a:pt x="274320" y="228600"/>
                  </a:cubicBezTo>
                  <a:lnTo>
                    <a:pt x="274320" y="45720"/>
                  </a:lnTo>
                  <a:close/>
                  <a:moveTo>
                    <a:pt x="205740" y="137160"/>
                  </a:moveTo>
                  <a:cubicBezTo>
                    <a:pt x="205740" y="143473"/>
                    <a:pt x="200622" y="148590"/>
                    <a:pt x="194310" y="148590"/>
                  </a:cubicBezTo>
                  <a:lnTo>
                    <a:pt x="148590" y="148590"/>
                  </a:lnTo>
                  <a:lnTo>
                    <a:pt x="148590" y="194310"/>
                  </a:lnTo>
                  <a:cubicBezTo>
                    <a:pt x="148590" y="200622"/>
                    <a:pt x="143473" y="205740"/>
                    <a:pt x="137160" y="205740"/>
                  </a:cubicBezTo>
                  <a:cubicBezTo>
                    <a:pt x="130847" y="205740"/>
                    <a:pt x="125730" y="200622"/>
                    <a:pt x="125730" y="194310"/>
                  </a:cubicBezTo>
                  <a:lnTo>
                    <a:pt x="125730" y="148590"/>
                  </a:lnTo>
                  <a:lnTo>
                    <a:pt x="80010" y="148590"/>
                  </a:lnTo>
                  <a:cubicBezTo>
                    <a:pt x="73697" y="148590"/>
                    <a:pt x="68580" y="143473"/>
                    <a:pt x="68580" y="137160"/>
                  </a:cubicBezTo>
                  <a:cubicBezTo>
                    <a:pt x="68580" y="130847"/>
                    <a:pt x="73697" y="125730"/>
                    <a:pt x="80010" y="125730"/>
                  </a:cubicBezTo>
                  <a:lnTo>
                    <a:pt x="125730" y="125730"/>
                  </a:lnTo>
                  <a:lnTo>
                    <a:pt x="125730" y="80010"/>
                  </a:lnTo>
                  <a:cubicBezTo>
                    <a:pt x="125730" y="73697"/>
                    <a:pt x="130847" y="68580"/>
                    <a:pt x="137160" y="68580"/>
                  </a:cubicBezTo>
                  <a:cubicBezTo>
                    <a:pt x="143473" y="68580"/>
                    <a:pt x="148590" y="73697"/>
                    <a:pt x="148590" y="80010"/>
                  </a:cubicBezTo>
                  <a:lnTo>
                    <a:pt x="148590" y="125730"/>
                  </a:lnTo>
                  <a:lnTo>
                    <a:pt x="194310" y="125730"/>
                  </a:lnTo>
                  <a:cubicBezTo>
                    <a:pt x="200622" y="125730"/>
                    <a:pt x="205740" y="130847"/>
                    <a:pt x="205740" y="137160"/>
                  </a:cubicBezTo>
                  <a:close/>
                </a:path>
              </a:pathLst>
            </a:custGeom>
            <a:solidFill>
              <a:schemeClr val="tx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7145" rIns="0" bIns="42863" numCol="1" spcCol="0" rtlCol="0" fromWordArt="0" anchor="ctr" anchorCtr="0" forceAA="0" compatLnSpc="1">
              <a:prstTxWarp prst="textNoShape">
                <a:avLst/>
              </a:prstTxWarp>
              <a:noAutofit/>
            </a:bodyPr>
            <a:lstStyle/>
            <a:p>
              <a:pPr marL="0" marR="0" lvl="0" indent="0" algn="ctr" defTabSz="857219" rtl="0" eaLnBrk="1" fontAlgn="base" latinLnBrk="0" hangingPunct="1">
                <a:lnSpc>
                  <a:spcPct val="100000"/>
                </a:lnSpc>
                <a:spcBef>
                  <a:spcPct val="0"/>
                </a:spcBef>
                <a:spcAft>
                  <a:spcPct val="0"/>
                </a:spcAft>
                <a:buClrTx/>
                <a:buSzTx/>
                <a:buFontTx/>
                <a:buNone/>
                <a:tabLst/>
                <a:defRPr/>
              </a:pPr>
              <a:endParaRPr kumimoji="0" lang="en-US" sz="1125" b="1" i="0" u="none" strike="noStrike" kern="1200" cap="none" spc="0" normalizeH="0" baseline="0" noProof="0">
                <a:ln w="3175">
                  <a:noFill/>
                </a:ln>
                <a:gradFill>
                  <a:gsLst>
                    <a:gs pos="53933">
                      <a:srgbClr val="FFFFFF"/>
                    </a:gs>
                    <a:gs pos="38000">
                      <a:srgbClr val="FFFFFF"/>
                    </a:gs>
                  </a:gsLst>
                  <a:path path="circle">
                    <a:fillToRect l="100000" b="100000"/>
                  </a:path>
                </a:gradFill>
                <a:effectLst/>
                <a:uLnTx/>
                <a:uFillTx/>
                <a:latin typeface="Segoe UI Semibold"/>
                <a:ea typeface="+mn-ea"/>
                <a:cs typeface="Segoe UI" pitchFamily="34" charset="0"/>
              </a:endParaRPr>
            </a:p>
          </p:txBody>
        </p:sp>
      </p:grpSp>
      <p:grpSp>
        <p:nvGrpSpPr>
          <p:cNvPr id="25" name="Group 24">
            <a:extLst>
              <a:ext uri="{FF2B5EF4-FFF2-40B4-BE49-F238E27FC236}">
                <a16:creationId xmlns:a16="http://schemas.microsoft.com/office/drawing/2014/main" id="{C4EA2A7C-44DE-E3A6-29C6-7CAF09DBE41F}"/>
              </a:ext>
            </a:extLst>
          </p:cNvPr>
          <p:cNvGrpSpPr/>
          <p:nvPr/>
        </p:nvGrpSpPr>
        <p:grpSpPr>
          <a:xfrm>
            <a:off x="2007411" y="2539698"/>
            <a:ext cx="1096867" cy="1096867"/>
            <a:chOff x="2007411" y="1938758"/>
            <a:chExt cx="1264784" cy="1264784"/>
          </a:xfrm>
        </p:grpSpPr>
        <p:sp>
          <p:nvSpPr>
            <p:cNvPr id="4" name="Oval 3">
              <a:extLst>
                <a:ext uri="{FF2B5EF4-FFF2-40B4-BE49-F238E27FC236}">
                  <a16:creationId xmlns:a16="http://schemas.microsoft.com/office/drawing/2014/main" id="{CAD58C05-D422-B8EC-D1A6-9ECE631ABBBE}"/>
                </a:ext>
                <a:ext uri="{C183D7F6-B498-43B3-948B-1728B52AA6E4}">
                  <adec:decorative xmlns:adec="http://schemas.microsoft.com/office/drawing/2017/decorative" val="1"/>
                </a:ext>
              </a:extLst>
            </p:cNvPr>
            <p:cNvSpPr/>
            <p:nvPr/>
          </p:nvSpPr>
          <p:spPr bwMode="auto">
            <a:xfrm>
              <a:off x="2007411" y="1938758"/>
              <a:ext cx="1264784" cy="1264784"/>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err="1">
                <a:ln>
                  <a:noFill/>
                </a:ln>
                <a:solidFill>
                  <a:srgbClr val="FFFFFF"/>
                </a:solidFill>
                <a:effectLst/>
                <a:uLnTx/>
                <a:uFillTx/>
                <a:latin typeface="Segoe UI"/>
                <a:ea typeface="+mn-ea"/>
                <a:cs typeface="+mn-cs"/>
              </a:endParaRPr>
            </a:p>
          </p:txBody>
        </p:sp>
        <p:sp>
          <p:nvSpPr>
            <p:cNvPr id="21" name="Graphic 333">
              <a:extLst>
                <a:ext uri="{FF2B5EF4-FFF2-40B4-BE49-F238E27FC236}">
                  <a16:creationId xmlns:a16="http://schemas.microsoft.com/office/drawing/2014/main" id="{BCBB1B24-2235-AABD-7B54-341F8FCFD02C}"/>
                </a:ext>
              </a:extLst>
            </p:cNvPr>
            <p:cNvSpPr/>
            <p:nvPr/>
          </p:nvSpPr>
          <p:spPr>
            <a:xfrm>
              <a:off x="2376150" y="2195774"/>
              <a:ext cx="638146" cy="750753"/>
            </a:xfrm>
            <a:custGeom>
              <a:avLst/>
              <a:gdLst>
                <a:gd name="connsiteX0" fmla="*/ 0 w 323850"/>
                <a:gd name="connsiteY0" fmla="*/ 66675 h 381000"/>
                <a:gd name="connsiteX1" fmla="*/ 66675 w 323850"/>
                <a:gd name="connsiteY1" fmla="*/ 0 h 381000"/>
                <a:gd name="connsiteX2" fmla="*/ 133350 w 323850"/>
                <a:gd name="connsiteY2" fmla="*/ 66675 h 381000"/>
                <a:gd name="connsiteX3" fmla="*/ 85513 w 323850"/>
                <a:gd name="connsiteY3" fmla="*/ 130652 h 381000"/>
                <a:gd name="connsiteX4" fmla="*/ 185738 w 323850"/>
                <a:gd name="connsiteY4" fmla="*/ 204788 h 381000"/>
                <a:gd name="connsiteX5" fmla="*/ 192034 w 323850"/>
                <a:gd name="connsiteY5" fmla="*/ 204788 h 381000"/>
                <a:gd name="connsiteX6" fmla="*/ 257175 w 323850"/>
                <a:gd name="connsiteY6" fmla="*/ 152400 h 381000"/>
                <a:gd name="connsiteX7" fmla="*/ 323850 w 323850"/>
                <a:gd name="connsiteY7" fmla="*/ 219075 h 381000"/>
                <a:gd name="connsiteX8" fmla="*/ 257175 w 323850"/>
                <a:gd name="connsiteY8" fmla="*/ 285750 h 381000"/>
                <a:gd name="connsiteX9" fmla="*/ 192034 w 323850"/>
                <a:gd name="connsiteY9" fmla="*/ 233363 h 381000"/>
                <a:gd name="connsiteX10" fmla="*/ 185738 w 323850"/>
                <a:gd name="connsiteY10" fmla="*/ 233363 h 381000"/>
                <a:gd name="connsiteX11" fmla="*/ 80963 w 323850"/>
                <a:gd name="connsiteY11" fmla="*/ 182510 h 381000"/>
                <a:gd name="connsiteX12" fmla="*/ 80963 w 323850"/>
                <a:gd name="connsiteY12" fmla="*/ 249184 h 381000"/>
                <a:gd name="connsiteX13" fmla="*/ 133350 w 323850"/>
                <a:gd name="connsiteY13" fmla="*/ 314325 h 381000"/>
                <a:gd name="connsiteX14" fmla="*/ 66675 w 323850"/>
                <a:gd name="connsiteY14" fmla="*/ 381000 h 381000"/>
                <a:gd name="connsiteX15" fmla="*/ 0 w 323850"/>
                <a:gd name="connsiteY15" fmla="*/ 314325 h 381000"/>
                <a:gd name="connsiteX16" fmla="*/ 52388 w 323850"/>
                <a:gd name="connsiteY16" fmla="*/ 249184 h 381000"/>
                <a:gd name="connsiteX17" fmla="*/ 52388 w 323850"/>
                <a:gd name="connsiteY17" fmla="*/ 131816 h 381000"/>
                <a:gd name="connsiteX18" fmla="*/ 0 w 323850"/>
                <a:gd name="connsiteY18" fmla="*/ 66675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3850" h="381000">
                  <a:moveTo>
                    <a:pt x="0" y="66675"/>
                  </a:moveTo>
                  <a:cubicBezTo>
                    <a:pt x="0" y="29851"/>
                    <a:pt x="29851" y="0"/>
                    <a:pt x="66675" y="0"/>
                  </a:cubicBezTo>
                  <a:cubicBezTo>
                    <a:pt x="103499" y="0"/>
                    <a:pt x="133350" y="29851"/>
                    <a:pt x="133350" y="66675"/>
                  </a:cubicBezTo>
                  <a:cubicBezTo>
                    <a:pt x="133350" y="96956"/>
                    <a:pt x="113163" y="122523"/>
                    <a:pt x="85513" y="130652"/>
                  </a:cubicBezTo>
                  <a:cubicBezTo>
                    <a:pt x="98617" y="173568"/>
                    <a:pt x="138532" y="204788"/>
                    <a:pt x="185738" y="204788"/>
                  </a:cubicBezTo>
                  <a:lnTo>
                    <a:pt x="192034" y="204788"/>
                  </a:lnTo>
                  <a:cubicBezTo>
                    <a:pt x="198575" y="174829"/>
                    <a:pt x="225255" y="152400"/>
                    <a:pt x="257175" y="152400"/>
                  </a:cubicBezTo>
                  <a:cubicBezTo>
                    <a:pt x="293999" y="152400"/>
                    <a:pt x="323850" y="182251"/>
                    <a:pt x="323850" y="219075"/>
                  </a:cubicBezTo>
                  <a:cubicBezTo>
                    <a:pt x="323850" y="255899"/>
                    <a:pt x="293999" y="285750"/>
                    <a:pt x="257175" y="285750"/>
                  </a:cubicBezTo>
                  <a:cubicBezTo>
                    <a:pt x="225255" y="285750"/>
                    <a:pt x="198575" y="263321"/>
                    <a:pt x="192034" y="233363"/>
                  </a:cubicBezTo>
                  <a:lnTo>
                    <a:pt x="185738" y="233363"/>
                  </a:lnTo>
                  <a:cubicBezTo>
                    <a:pt x="143237" y="233363"/>
                    <a:pt x="105381" y="213480"/>
                    <a:pt x="80963" y="182510"/>
                  </a:cubicBezTo>
                  <a:lnTo>
                    <a:pt x="80963" y="249184"/>
                  </a:lnTo>
                  <a:cubicBezTo>
                    <a:pt x="110920" y="255725"/>
                    <a:pt x="133350" y="282405"/>
                    <a:pt x="133350" y="314325"/>
                  </a:cubicBezTo>
                  <a:cubicBezTo>
                    <a:pt x="133350" y="351149"/>
                    <a:pt x="103499" y="381000"/>
                    <a:pt x="66675" y="381000"/>
                  </a:cubicBezTo>
                  <a:cubicBezTo>
                    <a:pt x="29851" y="381000"/>
                    <a:pt x="0" y="351149"/>
                    <a:pt x="0" y="314325"/>
                  </a:cubicBezTo>
                  <a:cubicBezTo>
                    <a:pt x="0" y="282405"/>
                    <a:pt x="22430" y="255725"/>
                    <a:pt x="52388" y="249184"/>
                  </a:cubicBezTo>
                  <a:lnTo>
                    <a:pt x="52388" y="131816"/>
                  </a:lnTo>
                  <a:cubicBezTo>
                    <a:pt x="22430" y="125275"/>
                    <a:pt x="0" y="98594"/>
                    <a:pt x="0" y="66675"/>
                  </a:cubicBezTo>
                  <a:close/>
                </a:path>
              </a:pathLst>
            </a:custGeom>
            <a:solidFill>
              <a:schemeClr val="tx1"/>
            </a:solidFill>
            <a:ln w="34925" cap="flat">
              <a:noFill/>
              <a:prstDash val="solid"/>
              <a:miter/>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7145" rIns="0" bIns="42863" numCol="1" spcCol="0" rtlCol="0" fromWordArt="0" anchor="ctr" anchorCtr="0" forceAA="0" compatLnSpc="1">
              <a:prstTxWarp prst="textNoShape">
                <a:avLst/>
              </a:prstTxWarp>
              <a:noAutofit/>
            </a:bodyPr>
            <a:lstStyle/>
            <a:p>
              <a:pPr marL="0" marR="0" lvl="0" indent="0" algn="ctr" defTabSz="857219" rtl="0" eaLnBrk="1" fontAlgn="base" latinLnBrk="0" hangingPunct="1">
                <a:lnSpc>
                  <a:spcPct val="100000"/>
                </a:lnSpc>
                <a:spcBef>
                  <a:spcPct val="0"/>
                </a:spcBef>
                <a:spcAft>
                  <a:spcPct val="0"/>
                </a:spcAft>
                <a:buClrTx/>
                <a:buSzTx/>
                <a:buFontTx/>
                <a:buNone/>
                <a:tabLst/>
                <a:defRPr/>
              </a:pPr>
              <a:endParaRPr kumimoji="0" lang="en-US" sz="1125" b="1" i="0" u="none" strike="noStrike" kern="1200" cap="none" spc="0" normalizeH="0" baseline="0" noProof="0">
                <a:ln w="3175">
                  <a:noFill/>
                </a:ln>
                <a:gradFill>
                  <a:gsLst>
                    <a:gs pos="53933">
                      <a:srgbClr val="FFFFFF"/>
                    </a:gs>
                    <a:gs pos="38000">
                      <a:srgbClr val="FFFFFF"/>
                    </a:gs>
                  </a:gsLst>
                  <a:path path="circle">
                    <a:fillToRect l="100000" b="100000"/>
                  </a:path>
                </a:gradFill>
                <a:effectLst/>
                <a:uLnTx/>
                <a:uFillTx/>
                <a:latin typeface="Segoe UI Semibold"/>
                <a:ea typeface="+mn-ea"/>
                <a:cs typeface="Segoe UI" pitchFamily="34" charset="0"/>
              </a:endParaRPr>
            </a:p>
          </p:txBody>
        </p:sp>
      </p:grpSp>
      <p:sp>
        <p:nvSpPr>
          <p:cNvPr id="7" name="Rectangle: Rounded Corners 19">
            <a:extLst>
              <a:ext uri="{FF2B5EF4-FFF2-40B4-BE49-F238E27FC236}">
                <a16:creationId xmlns:a16="http://schemas.microsoft.com/office/drawing/2014/main" id="{C55FAE26-71DF-9A8B-DE33-F798130F53A2}"/>
              </a:ext>
            </a:extLst>
          </p:cNvPr>
          <p:cNvSpPr/>
          <p:nvPr/>
        </p:nvSpPr>
        <p:spPr bwMode="auto">
          <a:xfrm>
            <a:off x="7533560" y="1436688"/>
            <a:ext cx="4048661" cy="4832350"/>
          </a:xfrm>
          <a:prstGeom prst="roundRect">
            <a:avLst>
              <a:gd name="adj" fmla="val 9963"/>
            </a:avLst>
          </a:prstGeom>
          <a:solidFill>
            <a:schemeClr val="bg1">
              <a:lumMod val="95000"/>
            </a:schemeClr>
          </a:solidFill>
          <a:ln w="19050">
            <a:gradFill>
              <a:gsLst>
                <a:gs pos="0">
                  <a:srgbClr val="0078D4"/>
                </a:gs>
                <a:gs pos="100000">
                  <a:srgbClr val="C03BC4"/>
                </a:gs>
              </a:gsLst>
              <a:lin ang="5400000" scaled="1"/>
            </a:gradFill>
            <a:headEnd type="none" w="med" len="med"/>
            <a:tailEnd type="none" w="med" len="med"/>
          </a:ln>
          <a:effectLst>
            <a:outerShdw blurRad="63500" dist="635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r" defTabSz="760067" fontAlgn="base">
              <a:spcBef>
                <a:spcPct val="0"/>
              </a:spcBef>
              <a:spcAft>
                <a:spcPct val="0"/>
              </a:spcAft>
              <a:tabLst>
                <a:tab pos="750370" algn="l"/>
              </a:tabLst>
            </a:pPr>
            <a:endParaRPr lang="en-US" sz="2250">
              <a:ln w="3175">
                <a:noFill/>
              </a:ln>
              <a:solidFill>
                <a:srgbClr val="170C3F"/>
              </a:solidFill>
              <a:latin typeface="Segoe UI Variable Display Semib" pitchFamily="2" charset="0"/>
              <a:cs typeface="Segoe UI" pitchFamily="34" charset="0"/>
            </a:endParaRPr>
          </a:p>
        </p:txBody>
      </p:sp>
      <p:sp>
        <p:nvSpPr>
          <p:cNvPr id="8" name="Rectangle 7">
            <a:extLst>
              <a:ext uri="{FF2B5EF4-FFF2-40B4-BE49-F238E27FC236}">
                <a16:creationId xmlns:a16="http://schemas.microsoft.com/office/drawing/2014/main" id="{68ACD54D-D26C-1D36-9592-EDAE1E0A4DAD}"/>
              </a:ext>
            </a:extLst>
          </p:cNvPr>
          <p:cNvSpPr/>
          <p:nvPr/>
        </p:nvSpPr>
        <p:spPr bwMode="auto">
          <a:xfrm>
            <a:off x="1417052" y="1612900"/>
            <a:ext cx="5796724" cy="4470400"/>
          </a:xfrm>
          <a:prstGeom prst="rect">
            <a:avLst/>
          </a:prstGeom>
          <a:solidFill>
            <a:schemeClr val="bg1">
              <a:alpha val="73023"/>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170C3F"/>
              </a:solidFill>
              <a:ea typeface="Segoe UI" pitchFamily="34" charset="0"/>
              <a:cs typeface="Segoe UI" pitchFamily="34" charset="0"/>
            </a:endParaRPr>
          </a:p>
        </p:txBody>
      </p:sp>
      <p:sp>
        <p:nvSpPr>
          <p:cNvPr id="81" name="TextBox 80">
            <a:extLst>
              <a:ext uri="{FF2B5EF4-FFF2-40B4-BE49-F238E27FC236}">
                <a16:creationId xmlns:a16="http://schemas.microsoft.com/office/drawing/2014/main" id="{12E75A3D-FEEC-ED6E-AD25-16E739AA2F03}"/>
              </a:ext>
            </a:extLst>
          </p:cNvPr>
          <p:cNvSpPr txBox="1"/>
          <p:nvPr/>
        </p:nvSpPr>
        <p:spPr>
          <a:xfrm>
            <a:off x="8142895" y="1731707"/>
            <a:ext cx="2240280" cy="615553"/>
          </a:xfrm>
          <a:prstGeom prst="rect">
            <a:avLst/>
          </a:prstGeom>
          <a:noFill/>
        </p:spPr>
        <p:txBody>
          <a:bodyPr wrap="square" lIns="0" tIns="0" rIns="0" bIns="0">
            <a:spAutoFit/>
          </a:bodyPr>
          <a:lstStyle/>
          <a:p>
            <a:pPr fontAlgn="base">
              <a:spcBef>
                <a:spcPct val="0"/>
              </a:spcBef>
              <a:spcAft>
                <a:spcPts val="1200"/>
              </a:spcAft>
              <a:buSzPct val="90000"/>
              <a:defRPr/>
            </a:pPr>
            <a:r>
              <a:rPr lang="en-US" sz="2000" b="1" dirty="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Focus user </a:t>
            </a:r>
            <a:br>
              <a:rPr lang="en-US" sz="2000" b="1">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br>
            <a:r>
              <a:rPr lang="en-US" sz="2000" b="1" dirty="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latin typeface="Segoe UI Semibold" panose="020B0502040204020203" pitchFamily="34" charset="0"/>
                <a:cs typeface="Segoe UI" panose="020B0502040204020203" pitchFamily="34" charset="0"/>
              </a:rPr>
              <a:t>experiences</a:t>
            </a:r>
          </a:p>
        </p:txBody>
      </p:sp>
      <p:grpSp>
        <p:nvGrpSpPr>
          <p:cNvPr id="14" name="Group 13">
            <a:extLst>
              <a:ext uri="{FF2B5EF4-FFF2-40B4-BE49-F238E27FC236}">
                <a16:creationId xmlns:a16="http://schemas.microsoft.com/office/drawing/2014/main" id="{722EE5D0-517C-D58C-2ABE-43F87D822747}"/>
              </a:ext>
            </a:extLst>
          </p:cNvPr>
          <p:cNvGrpSpPr/>
          <p:nvPr/>
        </p:nvGrpSpPr>
        <p:grpSpPr>
          <a:xfrm>
            <a:off x="8144641" y="2539698"/>
            <a:ext cx="1096867" cy="1096867"/>
            <a:chOff x="8144641" y="1938758"/>
            <a:chExt cx="1264784" cy="1264784"/>
          </a:xfrm>
        </p:grpSpPr>
        <p:sp>
          <p:nvSpPr>
            <p:cNvPr id="6" name="Oval 5">
              <a:extLst>
                <a:ext uri="{FF2B5EF4-FFF2-40B4-BE49-F238E27FC236}">
                  <a16:creationId xmlns:a16="http://schemas.microsoft.com/office/drawing/2014/main" id="{541A8C42-C670-BE4D-4AA8-2AD7CBAE1B4B}"/>
                </a:ext>
                <a:ext uri="{C183D7F6-B498-43B3-948B-1728B52AA6E4}">
                  <adec:decorative xmlns:adec="http://schemas.microsoft.com/office/drawing/2017/decorative" val="1"/>
                </a:ext>
              </a:extLst>
            </p:cNvPr>
            <p:cNvSpPr/>
            <p:nvPr/>
          </p:nvSpPr>
          <p:spPr bwMode="auto">
            <a:xfrm>
              <a:off x="8144641" y="1938758"/>
              <a:ext cx="1264784" cy="1264784"/>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err="1">
                <a:ln>
                  <a:noFill/>
                </a:ln>
                <a:solidFill>
                  <a:srgbClr val="FFFFFF"/>
                </a:solidFill>
                <a:effectLst/>
                <a:uLnTx/>
                <a:uFillTx/>
                <a:latin typeface="Segoe UI"/>
                <a:ea typeface="+mn-ea"/>
                <a:cs typeface="+mn-cs"/>
              </a:endParaRPr>
            </a:p>
          </p:txBody>
        </p:sp>
        <p:sp>
          <p:nvSpPr>
            <p:cNvPr id="66" name="Graphic 14">
              <a:extLst>
                <a:ext uri="{FF2B5EF4-FFF2-40B4-BE49-F238E27FC236}">
                  <a16:creationId xmlns:a16="http://schemas.microsoft.com/office/drawing/2014/main" id="{F33FF6A9-B219-1476-5C6E-EFBB3DEBE29B}"/>
                </a:ext>
              </a:extLst>
            </p:cNvPr>
            <p:cNvSpPr/>
            <p:nvPr/>
          </p:nvSpPr>
          <p:spPr>
            <a:xfrm>
              <a:off x="8460115" y="2159452"/>
              <a:ext cx="740515" cy="740513"/>
            </a:xfrm>
            <a:custGeom>
              <a:avLst/>
              <a:gdLst>
                <a:gd name="connsiteX0" fmla="*/ 124666 w 200025"/>
                <a:gd name="connsiteY0" fmla="*/ 61077 h 200025"/>
                <a:gd name="connsiteX1" fmla="*/ 122433 w 200025"/>
                <a:gd name="connsiteY1" fmla="*/ 58538 h 200025"/>
                <a:gd name="connsiteX2" fmla="*/ 111833 w 200025"/>
                <a:gd name="connsiteY2" fmla="*/ 51976 h 200025"/>
                <a:gd name="connsiteX3" fmla="*/ 98709 w 200025"/>
                <a:gd name="connsiteY3" fmla="*/ 47714 h 200025"/>
                <a:gd name="connsiteX4" fmla="*/ 96203 w 200025"/>
                <a:gd name="connsiteY4" fmla="*/ 45822 h 200025"/>
                <a:gd name="connsiteX5" fmla="*/ 95250 w 200025"/>
                <a:gd name="connsiteY5" fmla="*/ 42830 h 200025"/>
                <a:gd name="connsiteX6" fmla="*/ 96203 w 200025"/>
                <a:gd name="connsiteY6" fmla="*/ 39838 h 200025"/>
                <a:gd name="connsiteX7" fmla="*/ 98709 w 200025"/>
                <a:gd name="connsiteY7" fmla="*/ 37945 h 200025"/>
                <a:gd name="connsiteX8" fmla="*/ 111833 w 200025"/>
                <a:gd name="connsiteY8" fmla="*/ 33683 h 200025"/>
                <a:gd name="connsiteX9" fmla="*/ 122272 w 200025"/>
                <a:gd name="connsiteY9" fmla="*/ 27102 h 200025"/>
                <a:gd name="connsiteX10" fmla="*/ 128588 w 200025"/>
                <a:gd name="connsiteY10" fmla="*/ 16895 h 200025"/>
                <a:gd name="connsiteX11" fmla="*/ 128696 w 200025"/>
                <a:gd name="connsiteY11" fmla="*/ 16570 h 200025"/>
                <a:gd name="connsiteX12" fmla="*/ 132961 w 200025"/>
                <a:gd name="connsiteY12" fmla="*/ 3457 h 200025"/>
                <a:gd name="connsiteX13" fmla="*/ 134856 w 200025"/>
                <a:gd name="connsiteY13" fmla="*/ 952 h 200025"/>
                <a:gd name="connsiteX14" fmla="*/ 137850 w 200025"/>
                <a:gd name="connsiteY14" fmla="*/ 0 h 200025"/>
                <a:gd name="connsiteX15" fmla="*/ 140844 w 200025"/>
                <a:gd name="connsiteY15" fmla="*/ 952 h 200025"/>
                <a:gd name="connsiteX16" fmla="*/ 142739 w 200025"/>
                <a:gd name="connsiteY16" fmla="*/ 3457 h 200025"/>
                <a:gd name="connsiteX17" fmla="*/ 147004 w 200025"/>
                <a:gd name="connsiteY17" fmla="*/ 16570 h 200025"/>
                <a:gd name="connsiteX18" fmla="*/ 153541 w 200025"/>
                <a:gd name="connsiteY18" fmla="*/ 27150 h 200025"/>
                <a:gd name="connsiteX19" fmla="*/ 164130 w 200025"/>
                <a:gd name="connsiteY19" fmla="*/ 33683 h 200025"/>
                <a:gd name="connsiteX20" fmla="*/ 177254 w 200025"/>
                <a:gd name="connsiteY20" fmla="*/ 37945 h 200025"/>
                <a:gd name="connsiteX21" fmla="*/ 177516 w 200025"/>
                <a:gd name="connsiteY21" fmla="*/ 38011 h 200025"/>
                <a:gd name="connsiteX22" fmla="*/ 180023 w 200025"/>
                <a:gd name="connsiteY22" fmla="*/ 39903 h 200025"/>
                <a:gd name="connsiteX23" fmla="*/ 180975 w 200025"/>
                <a:gd name="connsiteY23" fmla="*/ 42895 h 200025"/>
                <a:gd name="connsiteX24" fmla="*/ 180023 w 200025"/>
                <a:gd name="connsiteY24" fmla="*/ 45887 h 200025"/>
                <a:gd name="connsiteX25" fmla="*/ 177516 w 200025"/>
                <a:gd name="connsiteY25" fmla="*/ 47780 h 200025"/>
                <a:gd name="connsiteX26" fmla="*/ 164392 w 200025"/>
                <a:gd name="connsiteY26" fmla="*/ 52042 h 200025"/>
                <a:gd name="connsiteX27" fmla="*/ 153804 w 200025"/>
                <a:gd name="connsiteY27" fmla="*/ 58575 h 200025"/>
                <a:gd name="connsiteX28" fmla="*/ 147266 w 200025"/>
                <a:gd name="connsiteY28" fmla="*/ 69155 h 200025"/>
                <a:gd name="connsiteX29" fmla="*/ 143001 w 200025"/>
                <a:gd name="connsiteY29" fmla="*/ 82268 h 200025"/>
                <a:gd name="connsiteX30" fmla="*/ 142875 w 200025"/>
                <a:gd name="connsiteY30" fmla="*/ 82591 h 200025"/>
                <a:gd name="connsiteX31" fmla="*/ 141107 w 200025"/>
                <a:gd name="connsiteY31" fmla="*/ 84773 h 200025"/>
                <a:gd name="connsiteX32" fmla="*/ 138113 w 200025"/>
                <a:gd name="connsiteY32" fmla="*/ 85725 h 200025"/>
                <a:gd name="connsiteX33" fmla="*/ 135118 w 200025"/>
                <a:gd name="connsiteY33" fmla="*/ 84773 h 200025"/>
                <a:gd name="connsiteX34" fmla="*/ 133224 w 200025"/>
                <a:gd name="connsiteY34" fmla="*/ 82268 h 200025"/>
                <a:gd name="connsiteX35" fmla="*/ 128959 w 200025"/>
                <a:gd name="connsiteY35" fmla="*/ 69155 h 200025"/>
                <a:gd name="connsiteX36" fmla="*/ 124666 w 200025"/>
                <a:gd name="connsiteY36" fmla="*/ 61077 h 200025"/>
                <a:gd name="connsiteX37" fmla="*/ 197957 w 200025"/>
                <a:gd name="connsiteY37" fmla="*/ 97281 h 200025"/>
                <a:gd name="connsiteX38" fmla="*/ 190667 w 200025"/>
                <a:gd name="connsiteY38" fmla="*/ 94913 h 200025"/>
                <a:gd name="connsiteX39" fmla="*/ 184784 w 200025"/>
                <a:gd name="connsiteY39" fmla="*/ 91283 h 200025"/>
                <a:gd name="connsiteX40" fmla="*/ 181152 w 200025"/>
                <a:gd name="connsiteY40" fmla="*/ 85406 h 200025"/>
                <a:gd name="connsiteX41" fmla="*/ 178782 w 200025"/>
                <a:gd name="connsiteY41" fmla="*/ 78120 h 200025"/>
                <a:gd name="connsiteX42" fmla="*/ 177730 w 200025"/>
                <a:gd name="connsiteY42" fmla="*/ 76729 h 200025"/>
                <a:gd name="connsiteX43" fmla="*/ 176067 w 200025"/>
                <a:gd name="connsiteY43" fmla="*/ 76200 h 200025"/>
                <a:gd name="connsiteX44" fmla="*/ 174403 w 200025"/>
                <a:gd name="connsiteY44" fmla="*/ 76729 h 200025"/>
                <a:gd name="connsiteX45" fmla="*/ 173351 w 200025"/>
                <a:gd name="connsiteY45" fmla="*/ 78120 h 200025"/>
                <a:gd name="connsiteX46" fmla="*/ 170981 w 200025"/>
                <a:gd name="connsiteY46" fmla="*/ 85406 h 200025"/>
                <a:gd name="connsiteX47" fmla="*/ 167412 w 200025"/>
                <a:gd name="connsiteY47" fmla="*/ 91257 h 200025"/>
                <a:gd name="connsiteX48" fmla="*/ 161613 w 200025"/>
                <a:gd name="connsiteY48" fmla="*/ 94913 h 200025"/>
                <a:gd name="connsiteX49" fmla="*/ 154322 w 200025"/>
                <a:gd name="connsiteY49" fmla="*/ 97281 h 200025"/>
                <a:gd name="connsiteX50" fmla="*/ 152929 w 200025"/>
                <a:gd name="connsiteY50" fmla="*/ 98332 h 200025"/>
                <a:gd name="connsiteX51" fmla="*/ 152400 w 200025"/>
                <a:gd name="connsiteY51" fmla="*/ 99994 h 200025"/>
                <a:gd name="connsiteX52" fmla="*/ 152929 w 200025"/>
                <a:gd name="connsiteY52" fmla="*/ 101657 h 200025"/>
                <a:gd name="connsiteX53" fmla="*/ 154322 w 200025"/>
                <a:gd name="connsiteY53" fmla="*/ 102708 h 200025"/>
                <a:gd name="connsiteX54" fmla="*/ 161613 w 200025"/>
                <a:gd name="connsiteY54" fmla="*/ 105076 h 200025"/>
                <a:gd name="connsiteX55" fmla="*/ 167502 w 200025"/>
                <a:gd name="connsiteY55" fmla="*/ 108721 h 200025"/>
                <a:gd name="connsiteX56" fmla="*/ 171127 w 200025"/>
                <a:gd name="connsiteY56" fmla="*/ 114619 h 200025"/>
                <a:gd name="connsiteX57" fmla="*/ 173497 w 200025"/>
                <a:gd name="connsiteY57" fmla="*/ 121905 h 200025"/>
                <a:gd name="connsiteX58" fmla="*/ 174549 w 200025"/>
                <a:gd name="connsiteY58" fmla="*/ 123296 h 200025"/>
                <a:gd name="connsiteX59" fmla="*/ 176213 w 200025"/>
                <a:gd name="connsiteY59" fmla="*/ 123825 h 200025"/>
                <a:gd name="connsiteX60" fmla="*/ 177876 w 200025"/>
                <a:gd name="connsiteY60" fmla="*/ 123296 h 200025"/>
                <a:gd name="connsiteX61" fmla="*/ 178928 w 200025"/>
                <a:gd name="connsiteY61" fmla="*/ 121905 h 200025"/>
                <a:gd name="connsiteX62" fmla="*/ 181298 w 200025"/>
                <a:gd name="connsiteY62" fmla="*/ 114619 h 200025"/>
                <a:gd name="connsiteX63" fmla="*/ 184930 w 200025"/>
                <a:gd name="connsiteY63" fmla="*/ 108741 h 200025"/>
                <a:gd name="connsiteX64" fmla="*/ 190812 w 200025"/>
                <a:gd name="connsiteY64" fmla="*/ 105112 h 200025"/>
                <a:gd name="connsiteX65" fmla="*/ 198103 w 200025"/>
                <a:gd name="connsiteY65" fmla="*/ 102744 h 200025"/>
                <a:gd name="connsiteX66" fmla="*/ 199496 w 200025"/>
                <a:gd name="connsiteY66" fmla="*/ 101693 h 200025"/>
                <a:gd name="connsiteX67" fmla="*/ 200025 w 200025"/>
                <a:gd name="connsiteY67" fmla="*/ 100031 h 200025"/>
                <a:gd name="connsiteX68" fmla="*/ 199496 w 200025"/>
                <a:gd name="connsiteY68" fmla="*/ 98368 h 200025"/>
                <a:gd name="connsiteX69" fmla="*/ 198103 w 200025"/>
                <a:gd name="connsiteY69" fmla="*/ 97317 h 200025"/>
                <a:gd name="connsiteX70" fmla="*/ 197957 w 200025"/>
                <a:gd name="connsiteY70" fmla="*/ 97281 h 200025"/>
                <a:gd name="connsiteX71" fmla="*/ 88392 w 200025"/>
                <a:gd name="connsiteY71" fmla="*/ 33995 h 200025"/>
                <a:gd name="connsiteX72" fmla="*/ 95701 w 200025"/>
                <a:gd name="connsiteY72" fmla="*/ 28575 h 200025"/>
                <a:gd name="connsiteX73" fmla="*/ 73819 w 200025"/>
                <a:gd name="connsiteY73" fmla="*/ 28575 h 200025"/>
                <a:gd name="connsiteX74" fmla="*/ 66675 w 200025"/>
                <a:gd name="connsiteY74" fmla="*/ 35719 h 200025"/>
                <a:gd name="connsiteX75" fmla="*/ 73819 w 200025"/>
                <a:gd name="connsiteY75" fmla="*/ 42863 h 200025"/>
                <a:gd name="connsiteX76" fmla="*/ 85729 w 200025"/>
                <a:gd name="connsiteY76" fmla="*/ 42863 h 200025"/>
                <a:gd name="connsiteX77" fmla="*/ 85725 w 200025"/>
                <a:gd name="connsiteY77" fmla="*/ 42568 h 200025"/>
                <a:gd name="connsiteX78" fmla="*/ 88392 w 200025"/>
                <a:gd name="connsiteY78" fmla="*/ 33995 h 200025"/>
                <a:gd name="connsiteX79" fmla="*/ 7144 w 200025"/>
                <a:gd name="connsiteY79" fmla="*/ 95250 h 200025"/>
                <a:gd name="connsiteX80" fmla="*/ 14288 w 200025"/>
                <a:gd name="connsiteY80" fmla="*/ 102394 h 200025"/>
                <a:gd name="connsiteX81" fmla="*/ 14288 w 200025"/>
                <a:gd name="connsiteY81" fmla="*/ 126206 h 200025"/>
                <a:gd name="connsiteX82" fmla="*/ 7144 w 200025"/>
                <a:gd name="connsiteY82" fmla="*/ 133350 h 200025"/>
                <a:gd name="connsiteX83" fmla="*/ 0 w 200025"/>
                <a:gd name="connsiteY83" fmla="*/ 126206 h 200025"/>
                <a:gd name="connsiteX84" fmla="*/ 0 w 200025"/>
                <a:gd name="connsiteY84" fmla="*/ 102394 h 200025"/>
                <a:gd name="connsiteX85" fmla="*/ 7144 w 200025"/>
                <a:gd name="connsiteY85" fmla="*/ 95250 h 200025"/>
                <a:gd name="connsiteX86" fmla="*/ 104775 w 200025"/>
                <a:gd name="connsiteY86" fmla="*/ 192881 h 200025"/>
                <a:gd name="connsiteX87" fmla="*/ 97631 w 200025"/>
                <a:gd name="connsiteY87" fmla="*/ 200025 h 200025"/>
                <a:gd name="connsiteX88" fmla="*/ 73819 w 200025"/>
                <a:gd name="connsiteY88" fmla="*/ 200025 h 200025"/>
                <a:gd name="connsiteX89" fmla="*/ 66675 w 200025"/>
                <a:gd name="connsiteY89" fmla="*/ 192881 h 200025"/>
                <a:gd name="connsiteX90" fmla="*/ 73819 w 200025"/>
                <a:gd name="connsiteY90" fmla="*/ 185738 h 200025"/>
                <a:gd name="connsiteX91" fmla="*/ 97631 w 200025"/>
                <a:gd name="connsiteY91" fmla="*/ 185738 h 200025"/>
                <a:gd name="connsiteX92" fmla="*/ 104775 w 200025"/>
                <a:gd name="connsiteY92" fmla="*/ 192881 h 200025"/>
                <a:gd name="connsiteX93" fmla="*/ 30956 w 200025"/>
                <a:gd name="connsiteY93" fmla="*/ 28575 h 200025"/>
                <a:gd name="connsiteX94" fmla="*/ 38100 w 200025"/>
                <a:gd name="connsiteY94" fmla="*/ 35719 h 200025"/>
                <a:gd name="connsiteX95" fmla="*/ 30956 w 200025"/>
                <a:gd name="connsiteY95" fmla="*/ 42863 h 200025"/>
                <a:gd name="connsiteX96" fmla="*/ 26194 w 200025"/>
                <a:gd name="connsiteY96" fmla="*/ 42863 h 200025"/>
                <a:gd name="connsiteX97" fmla="*/ 14288 w 200025"/>
                <a:gd name="connsiteY97" fmla="*/ 54769 h 200025"/>
                <a:gd name="connsiteX98" fmla="*/ 14288 w 200025"/>
                <a:gd name="connsiteY98" fmla="*/ 59531 h 200025"/>
                <a:gd name="connsiteX99" fmla="*/ 7144 w 200025"/>
                <a:gd name="connsiteY99" fmla="*/ 66675 h 200025"/>
                <a:gd name="connsiteX100" fmla="*/ 0 w 200025"/>
                <a:gd name="connsiteY100" fmla="*/ 59531 h 200025"/>
                <a:gd name="connsiteX101" fmla="*/ 0 w 200025"/>
                <a:gd name="connsiteY101" fmla="*/ 54769 h 200025"/>
                <a:gd name="connsiteX102" fmla="*/ 26194 w 200025"/>
                <a:gd name="connsiteY102" fmla="*/ 28575 h 200025"/>
                <a:gd name="connsiteX103" fmla="*/ 30956 w 200025"/>
                <a:gd name="connsiteY103" fmla="*/ 28575 h 200025"/>
                <a:gd name="connsiteX104" fmla="*/ 30956 w 200025"/>
                <a:gd name="connsiteY104" fmla="*/ 200025 h 200025"/>
                <a:gd name="connsiteX105" fmla="*/ 38100 w 200025"/>
                <a:gd name="connsiteY105" fmla="*/ 192881 h 200025"/>
                <a:gd name="connsiteX106" fmla="*/ 30956 w 200025"/>
                <a:gd name="connsiteY106" fmla="*/ 185738 h 200025"/>
                <a:gd name="connsiteX107" fmla="*/ 26194 w 200025"/>
                <a:gd name="connsiteY107" fmla="*/ 185738 h 200025"/>
                <a:gd name="connsiteX108" fmla="*/ 14288 w 200025"/>
                <a:gd name="connsiteY108" fmla="*/ 173831 h 200025"/>
                <a:gd name="connsiteX109" fmla="*/ 14288 w 200025"/>
                <a:gd name="connsiteY109" fmla="*/ 169069 h 200025"/>
                <a:gd name="connsiteX110" fmla="*/ 7144 w 200025"/>
                <a:gd name="connsiteY110" fmla="*/ 161925 h 200025"/>
                <a:gd name="connsiteX111" fmla="*/ 0 w 200025"/>
                <a:gd name="connsiteY111" fmla="*/ 169069 h 200025"/>
                <a:gd name="connsiteX112" fmla="*/ 0 w 200025"/>
                <a:gd name="connsiteY112" fmla="*/ 173831 h 200025"/>
                <a:gd name="connsiteX113" fmla="*/ 26194 w 200025"/>
                <a:gd name="connsiteY113" fmla="*/ 200025 h 200025"/>
                <a:gd name="connsiteX114" fmla="*/ 30956 w 200025"/>
                <a:gd name="connsiteY114" fmla="*/ 200025 h 200025"/>
                <a:gd name="connsiteX115" fmla="*/ 133350 w 200025"/>
                <a:gd name="connsiteY115" fmla="*/ 192881 h 200025"/>
                <a:gd name="connsiteX116" fmla="*/ 140494 w 200025"/>
                <a:gd name="connsiteY116" fmla="*/ 200025 h 200025"/>
                <a:gd name="connsiteX117" fmla="*/ 145256 w 200025"/>
                <a:gd name="connsiteY117" fmla="*/ 200025 h 200025"/>
                <a:gd name="connsiteX118" fmla="*/ 171450 w 200025"/>
                <a:gd name="connsiteY118" fmla="*/ 173831 h 200025"/>
                <a:gd name="connsiteX119" fmla="*/ 171450 w 200025"/>
                <a:gd name="connsiteY119" fmla="*/ 169069 h 200025"/>
                <a:gd name="connsiteX120" fmla="*/ 164306 w 200025"/>
                <a:gd name="connsiteY120" fmla="*/ 161925 h 200025"/>
                <a:gd name="connsiteX121" fmla="*/ 157163 w 200025"/>
                <a:gd name="connsiteY121" fmla="*/ 169069 h 200025"/>
                <a:gd name="connsiteX122" fmla="*/ 157163 w 200025"/>
                <a:gd name="connsiteY122" fmla="*/ 173831 h 200025"/>
                <a:gd name="connsiteX123" fmla="*/ 145256 w 200025"/>
                <a:gd name="connsiteY123" fmla="*/ 185738 h 200025"/>
                <a:gd name="connsiteX124" fmla="*/ 140494 w 200025"/>
                <a:gd name="connsiteY124" fmla="*/ 185738 h 200025"/>
                <a:gd name="connsiteX125" fmla="*/ 133350 w 200025"/>
                <a:gd name="connsiteY125" fmla="*/ 192881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00025" h="200025">
                  <a:moveTo>
                    <a:pt x="124666" y="61077"/>
                  </a:moveTo>
                  <a:cubicBezTo>
                    <a:pt x="123977" y="60187"/>
                    <a:pt x="123232" y="59339"/>
                    <a:pt x="122433" y="58538"/>
                  </a:cubicBezTo>
                  <a:cubicBezTo>
                    <a:pt x="119460" y="55555"/>
                    <a:pt x="115830" y="53308"/>
                    <a:pt x="111833" y="51976"/>
                  </a:cubicBezTo>
                  <a:lnTo>
                    <a:pt x="98709" y="47714"/>
                  </a:lnTo>
                  <a:cubicBezTo>
                    <a:pt x="97698" y="47358"/>
                    <a:pt x="96822" y="46697"/>
                    <a:pt x="96203" y="45822"/>
                  </a:cubicBezTo>
                  <a:cubicBezTo>
                    <a:pt x="95582" y="44947"/>
                    <a:pt x="95250" y="43901"/>
                    <a:pt x="95250" y="42830"/>
                  </a:cubicBezTo>
                  <a:cubicBezTo>
                    <a:pt x="95250" y="41758"/>
                    <a:pt x="95582" y="40713"/>
                    <a:pt x="96203" y="39838"/>
                  </a:cubicBezTo>
                  <a:cubicBezTo>
                    <a:pt x="96822" y="38963"/>
                    <a:pt x="97698" y="38302"/>
                    <a:pt x="98709" y="37945"/>
                  </a:cubicBezTo>
                  <a:lnTo>
                    <a:pt x="111833" y="33683"/>
                  </a:lnTo>
                  <a:cubicBezTo>
                    <a:pt x="115774" y="32323"/>
                    <a:pt x="119347" y="30071"/>
                    <a:pt x="122272" y="27102"/>
                  </a:cubicBezTo>
                  <a:cubicBezTo>
                    <a:pt x="125118" y="24215"/>
                    <a:pt x="127276" y="20726"/>
                    <a:pt x="128588" y="16895"/>
                  </a:cubicBezTo>
                  <a:lnTo>
                    <a:pt x="128696" y="16570"/>
                  </a:lnTo>
                  <a:lnTo>
                    <a:pt x="132961" y="3457"/>
                  </a:lnTo>
                  <a:cubicBezTo>
                    <a:pt x="133319" y="2446"/>
                    <a:pt x="133981" y="1571"/>
                    <a:pt x="134856" y="952"/>
                  </a:cubicBezTo>
                  <a:cubicBezTo>
                    <a:pt x="135731" y="332"/>
                    <a:pt x="136777" y="0"/>
                    <a:pt x="137850" y="0"/>
                  </a:cubicBezTo>
                  <a:cubicBezTo>
                    <a:pt x="138923" y="0"/>
                    <a:pt x="139969" y="332"/>
                    <a:pt x="140844" y="952"/>
                  </a:cubicBezTo>
                  <a:cubicBezTo>
                    <a:pt x="141720" y="1571"/>
                    <a:pt x="142382" y="2446"/>
                    <a:pt x="142739" y="3457"/>
                  </a:cubicBezTo>
                  <a:lnTo>
                    <a:pt x="147004" y="16570"/>
                  </a:lnTo>
                  <a:cubicBezTo>
                    <a:pt x="148330" y="20557"/>
                    <a:pt x="150568" y="24180"/>
                    <a:pt x="153541" y="27150"/>
                  </a:cubicBezTo>
                  <a:cubicBezTo>
                    <a:pt x="156515" y="30121"/>
                    <a:pt x="160140" y="32358"/>
                    <a:pt x="164130" y="33683"/>
                  </a:cubicBezTo>
                  <a:lnTo>
                    <a:pt x="177254" y="37945"/>
                  </a:lnTo>
                  <a:lnTo>
                    <a:pt x="177516" y="38011"/>
                  </a:lnTo>
                  <a:cubicBezTo>
                    <a:pt x="178527" y="38367"/>
                    <a:pt x="179403" y="39028"/>
                    <a:pt x="180023" y="39903"/>
                  </a:cubicBezTo>
                  <a:cubicBezTo>
                    <a:pt x="180643" y="40778"/>
                    <a:pt x="180975" y="41824"/>
                    <a:pt x="180975" y="42895"/>
                  </a:cubicBezTo>
                  <a:cubicBezTo>
                    <a:pt x="180975" y="43967"/>
                    <a:pt x="180643" y="45012"/>
                    <a:pt x="180023" y="45887"/>
                  </a:cubicBezTo>
                  <a:cubicBezTo>
                    <a:pt x="179403" y="46762"/>
                    <a:pt x="178527" y="47423"/>
                    <a:pt x="177516" y="47780"/>
                  </a:cubicBezTo>
                  <a:lnTo>
                    <a:pt x="164392" y="52042"/>
                  </a:lnTo>
                  <a:cubicBezTo>
                    <a:pt x="160403" y="53367"/>
                    <a:pt x="156777" y="55604"/>
                    <a:pt x="153804" y="58575"/>
                  </a:cubicBezTo>
                  <a:cubicBezTo>
                    <a:pt x="150831" y="61546"/>
                    <a:pt x="148593" y="65168"/>
                    <a:pt x="147266" y="69155"/>
                  </a:cubicBezTo>
                  <a:lnTo>
                    <a:pt x="143001" y="82268"/>
                  </a:lnTo>
                  <a:cubicBezTo>
                    <a:pt x="142963" y="82377"/>
                    <a:pt x="142921" y="82485"/>
                    <a:pt x="142875" y="82591"/>
                  </a:cubicBezTo>
                  <a:cubicBezTo>
                    <a:pt x="142499" y="83465"/>
                    <a:pt x="141888" y="84221"/>
                    <a:pt x="141107" y="84773"/>
                  </a:cubicBezTo>
                  <a:cubicBezTo>
                    <a:pt x="140231" y="85393"/>
                    <a:pt x="139185" y="85725"/>
                    <a:pt x="138113" y="85725"/>
                  </a:cubicBezTo>
                  <a:cubicBezTo>
                    <a:pt x="137040" y="85725"/>
                    <a:pt x="135994" y="85393"/>
                    <a:pt x="135118" y="84773"/>
                  </a:cubicBezTo>
                  <a:cubicBezTo>
                    <a:pt x="134243" y="84154"/>
                    <a:pt x="133581" y="83279"/>
                    <a:pt x="133224" y="82268"/>
                  </a:cubicBezTo>
                  <a:lnTo>
                    <a:pt x="128959" y="69155"/>
                  </a:lnTo>
                  <a:cubicBezTo>
                    <a:pt x="127995" y="66230"/>
                    <a:pt x="126541" y="63500"/>
                    <a:pt x="124666" y="61077"/>
                  </a:cubicBezTo>
                  <a:close/>
                  <a:moveTo>
                    <a:pt x="197957" y="97281"/>
                  </a:moveTo>
                  <a:lnTo>
                    <a:pt x="190667" y="94913"/>
                  </a:lnTo>
                  <a:cubicBezTo>
                    <a:pt x="188450" y="94177"/>
                    <a:pt x="186436" y="92934"/>
                    <a:pt x="184784" y="91283"/>
                  </a:cubicBezTo>
                  <a:cubicBezTo>
                    <a:pt x="183132" y="89633"/>
                    <a:pt x="181888" y="87620"/>
                    <a:pt x="181152" y="85406"/>
                  </a:cubicBezTo>
                  <a:lnTo>
                    <a:pt x="178782" y="78120"/>
                  </a:lnTo>
                  <a:cubicBezTo>
                    <a:pt x="178584" y="77559"/>
                    <a:pt x="178217" y="77073"/>
                    <a:pt x="177730" y="76729"/>
                  </a:cubicBezTo>
                  <a:cubicBezTo>
                    <a:pt x="177244" y="76385"/>
                    <a:pt x="176663" y="76200"/>
                    <a:pt x="176067" y="76200"/>
                  </a:cubicBezTo>
                  <a:cubicBezTo>
                    <a:pt x="175471" y="76200"/>
                    <a:pt x="174889" y="76385"/>
                    <a:pt x="174403" y="76729"/>
                  </a:cubicBezTo>
                  <a:cubicBezTo>
                    <a:pt x="173917" y="77073"/>
                    <a:pt x="173549" y="77559"/>
                    <a:pt x="173351" y="78120"/>
                  </a:cubicBezTo>
                  <a:lnTo>
                    <a:pt x="170981" y="85406"/>
                  </a:lnTo>
                  <a:cubicBezTo>
                    <a:pt x="170259" y="87605"/>
                    <a:pt x="169037" y="89607"/>
                    <a:pt x="167412" y="91257"/>
                  </a:cubicBezTo>
                  <a:cubicBezTo>
                    <a:pt x="165787" y="92906"/>
                    <a:pt x="163802" y="94157"/>
                    <a:pt x="161613" y="94913"/>
                  </a:cubicBezTo>
                  <a:lnTo>
                    <a:pt x="154322" y="97281"/>
                  </a:lnTo>
                  <a:cubicBezTo>
                    <a:pt x="153760" y="97479"/>
                    <a:pt x="153273" y="97846"/>
                    <a:pt x="152929" y="98332"/>
                  </a:cubicBezTo>
                  <a:cubicBezTo>
                    <a:pt x="152585" y="98818"/>
                    <a:pt x="152400" y="99399"/>
                    <a:pt x="152400" y="99994"/>
                  </a:cubicBezTo>
                  <a:cubicBezTo>
                    <a:pt x="152400" y="100590"/>
                    <a:pt x="152585" y="101171"/>
                    <a:pt x="152929" y="101657"/>
                  </a:cubicBezTo>
                  <a:cubicBezTo>
                    <a:pt x="153273" y="102142"/>
                    <a:pt x="153760" y="102510"/>
                    <a:pt x="154322" y="102708"/>
                  </a:cubicBezTo>
                  <a:lnTo>
                    <a:pt x="161613" y="105076"/>
                  </a:lnTo>
                  <a:cubicBezTo>
                    <a:pt x="163833" y="105816"/>
                    <a:pt x="165849" y="107064"/>
                    <a:pt x="167502" y="108721"/>
                  </a:cubicBezTo>
                  <a:cubicBezTo>
                    <a:pt x="169154" y="110378"/>
                    <a:pt x="170396" y="112398"/>
                    <a:pt x="171127" y="114619"/>
                  </a:cubicBezTo>
                  <a:lnTo>
                    <a:pt x="173497" y="121905"/>
                  </a:lnTo>
                  <a:cubicBezTo>
                    <a:pt x="173695" y="122466"/>
                    <a:pt x="174063" y="122953"/>
                    <a:pt x="174549" y="123296"/>
                  </a:cubicBezTo>
                  <a:cubicBezTo>
                    <a:pt x="175035" y="123640"/>
                    <a:pt x="175616" y="123825"/>
                    <a:pt x="176213" y="123825"/>
                  </a:cubicBezTo>
                  <a:cubicBezTo>
                    <a:pt x="176809" y="123825"/>
                    <a:pt x="177390" y="123640"/>
                    <a:pt x="177876" y="123296"/>
                  </a:cubicBezTo>
                  <a:cubicBezTo>
                    <a:pt x="178362" y="122953"/>
                    <a:pt x="178730" y="122466"/>
                    <a:pt x="178928" y="121905"/>
                  </a:cubicBezTo>
                  <a:lnTo>
                    <a:pt x="181298" y="114619"/>
                  </a:lnTo>
                  <a:cubicBezTo>
                    <a:pt x="182035" y="112405"/>
                    <a:pt x="183278" y="110392"/>
                    <a:pt x="184930" y="108741"/>
                  </a:cubicBezTo>
                  <a:cubicBezTo>
                    <a:pt x="186581" y="107091"/>
                    <a:pt x="188596" y="105848"/>
                    <a:pt x="190812" y="105112"/>
                  </a:cubicBezTo>
                  <a:lnTo>
                    <a:pt x="198103" y="102744"/>
                  </a:lnTo>
                  <a:cubicBezTo>
                    <a:pt x="198665" y="102546"/>
                    <a:pt x="199152" y="102179"/>
                    <a:pt x="199496" y="101693"/>
                  </a:cubicBezTo>
                  <a:cubicBezTo>
                    <a:pt x="199840" y="101207"/>
                    <a:pt x="200025" y="100626"/>
                    <a:pt x="200025" y="100031"/>
                  </a:cubicBezTo>
                  <a:cubicBezTo>
                    <a:pt x="200025" y="99435"/>
                    <a:pt x="199840" y="98854"/>
                    <a:pt x="199496" y="98368"/>
                  </a:cubicBezTo>
                  <a:cubicBezTo>
                    <a:pt x="199152" y="97883"/>
                    <a:pt x="198665" y="97515"/>
                    <a:pt x="198103" y="97317"/>
                  </a:cubicBezTo>
                  <a:lnTo>
                    <a:pt x="197957" y="97281"/>
                  </a:lnTo>
                  <a:close/>
                  <a:moveTo>
                    <a:pt x="88392" y="33995"/>
                  </a:moveTo>
                  <a:cubicBezTo>
                    <a:pt x="90241" y="31507"/>
                    <a:pt x="92783" y="29621"/>
                    <a:pt x="95701" y="28575"/>
                  </a:cubicBezTo>
                  <a:lnTo>
                    <a:pt x="73819" y="28575"/>
                  </a:lnTo>
                  <a:cubicBezTo>
                    <a:pt x="69874" y="28575"/>
                    <a:pt x="66675" y="31773"/>
                    <a:pt x="66675" y="35719"/>
                  </a:cubicBezTo>
                  <a:cubicBezTo>
                    <a:pt x="66675" y="39664"/>
                    <a:pt x="69874" y="42863"/>
                    <a:pt x="73819" y="42863"/>
                  </a:cubicBezTo>
                  <a:lnTo>
                    <a:pt x="85729" y="42863"/>
                  </a:lnTo>
                  <a:cubicBezTo>
                    <a:pt x="85727" y="42764"/>
                    <a:pt x="85725" y="42666"/>
                    <a:pt x="85725" y="42568"/>
                  </a:cubicBezTo>
                  <a:cubicBezTo>
                    <a:pt x="85733" y="39507"/>
                    <a:pt x="86662" y="36520"/>
                    <a:pt x="88392" y="33995"/>
                  </a:cubicBezTo>
                  <a:close/>
                  <a:moveTo>
                    <a:pt x="7144" y="95250"/>
                  </a:moveTo>
                  <a:cubicBezTo>
                    <a:pt x="11089" y="95250"/>
                    <a:pt x="14288" y="98449"/>
                    <a:pt x="14288" y="102394"/>
                  </a:cubicBezTo>
                  <a:lnTo>
                    <a:pt x="14288" y="126206"/>
                  </a:lnTo>
                  <a:cubicBezTo>
                    <a:pt x="14288" y="130152"/>
                    <a:pt x="11089" y="133350"/>
                    <a:pt x="7144" y="133350"/>
                  </a:cubicBezTo>
                  <a:cubicBezTo>
                    <a:pt x="3198" y="133350"/>
                    <a:pt x="0" y="130152"/>
                    <a:pt x="0" y="126206"/>
                  </a:cubicBezTo>
                  <a:lnTo>
                    <a:pt x="0" y="102394"/>
                  </a:lnTo>
                  <a:cubicBezTo>
                    <a:pt x="0" y="98449"/>
                    <a:pt x="3198" y="95250"/>
                    <a:pt x="7144" y="95250"/>
                  </a:cubicBezTo>
                  <a:close/>
                  <a:moveTo>
                    <a:pt x="104775" y="192881"/>
                  </a:moveTo>
                  <a:cubicBezTo>
                    <a:pt x="104775" y="196827"/>
                    <a:pt x="101577" y="200025"/>
                    <a:pt x="97631" y="200025"/>
                  </a:cubicBezTo>
                  <a:lnTo>
                    <a:pt x="73819" y="200025"/>
                  </a:lnTo>
                  <a:cubicBezTo>
                    <a:pt x="69874" y="200025"/>
                    <a:pt x="66675" y="196827"/>
                    <a:pt x="66675" y="192881"/>
                  </a:cubicBezTo>
                  <a:cubicBezTo>
                    <a:pt x="66675" y="188936"/>
                    <a:pt x="69874" y="185738"/>
                    <a:pt x="73819" y="185738"/>
                  </a:cubicBezTo>
                  <a:lnTo>
                    <a:pt x="97631" y="185738"/>
                  </a:lnTo>
                  <a:cubicBezTo>
                    <a:pt x="101577" y="185738"/>
                    <a:pt x="104775" y="188936"/>
                    <a:pt x="104775" y="192881"/>
                  </a:cubicBezTo>
                  <a:close/>
                  <a:moveTo>
                    <a:pt x="30956" y="28575"/>
                  </a:moveTo>
                  <a:cubicBezTo>
                    <a:pt x="34902" y="28575"/>
                    <a:pt x="38100" y="31773"/>
                    <a:pt x="38100" y="35719"/>
                  </a:cubicBezTo>
                  <a:cubicBezTo>
                    <a:pt x="38100" y="39664"/>
                    <a:pt x="34902" y="42863"/>
                    <a:pt x="30956" y="42863"/>
                  </a:cubicBezTo>
                  <a:lnTo>
                    <a:pt x="26194" y="42863"/>
                  </a:lnTo>
                  <a:cubicBezTo>
                    <a:pt x="19618" y="42863"/>
                    <a:pt x="14288" y="48193"/>
                    <a:pt x="14288" y="54769"/>
                  </a:cubicBezTo>
                  <a:lnTo>
                    <a:pt x="14288" y="59531"/>
                  </a:lnTo>
                  <a:cubicBezTo>
                    <a:pt x="14288" y="63477"/>
                    <a:pt x="11089" y="66675"/>
                    <a:pt x="7144" y="66675"/>
                  </a:cubicBezTo>
                  <a:cubicBezTo>
                    <a:pt x="3198" y="66675"/>
                    <a:pt x="0" y="63477"/>
                    <a:pt x="0" y="59531"/>
                  </a:cubicBezTo>
                  <a:lnTo>
                    <a:pt x="0" y="54769"/>
                  </a:lnTo>
                  <a:cubicBezTo>
                    <a:pt x="0" y="40302"/>
                    <a:pt x="11727" y="28575"/>
                    <a:pt x="26194" y="28575"/>
                  </a:cubicBezTo>
                  <a:lnTo>
                    <a:pt x="30956" y="28575"/>
                  </a:lnTo>
                  <a:close/>
                  <a:moveTo>
                    <a:pt x="30956" y="200025"/>
                  </a:moveTo>
                  <a:cubicBezTo>
                    <a:pt x="34902" y="200025"/>
                    <a:pt x="38100" y="196827"/>
                    <a:pt x="38100" y="192881"/>
                  </a:cubicBezTo>
                  <a:cubicBezTo>
                    <a:pt x="38100" y="188936"/>
                    <a:pt x="34902" y="185738"/>
                    <a:pt x="30956" y="185738"/>
                  </a:cubicBezTo>
                  <a:lnTo>
                    <a:pt x="26194" y="185738"/>
                  </a:lnTo>
                  <a:cubicBezTo>
                    <a:pt x="19618" y="185738"/>
                    <a:pt x="14288" y="180407"/>
                    <a:pt x="14288" y="173831"/>
                  </a:cubicBezTo>
                  <a:lnTo>
                    <a:pt x="14288" y="169069"/>
                  </a:lnTo>
                  <a:cubicBezTo>
                    <a:pt x="14288" y="165124"/>
                    <a:pt x="11089" y="161925"/>
                    <a:pt x="7144" y="161925"/>
                  </a:cubicBezTo>
                  <a:cubicBezTo>
                    <a:pt x="3198" y="161925"/>
                    <a:pt x="0" y="165124"/>
                    <a:pt x="0" y="169069"/>
                  </a:cubicBezTo>
                  <a:lnTo>
                    <a:pt x="0" y="173831"/>
                  </a:lnTo>
                  <a:cubicBezTo>
                    <a:pt x="0" y="188298"/>
                    <a:pt x="11727" y="200025"/>
                    <a:pt x="26194" y="200025"/>
                  </a:cubicBezTo>
                  <a:lnTo>
                    <a:pt x="30956" y="200025"/>
                  </a:lnTo>
                  <a:close/>
                  <a:moveTo>
                    <a:pt x="133350" y="192881"/>
                  </a:moveTo>
                  <a:cubicBezTo>
                    <a:pt x="133350" y="196827"/>
                    <a:pt x="136549" y="200025"/>
                    <a:pt x="140494" y="200025"/>
                  </a:cubicBezTo>
                  <a:lnTo>
                    <a:pt x="145256" y="200025"/>
                  </a:lnTo>
                  <a:cubicBezTo>
                    <a:pt x="159723" y="200025"/>
                    <a:pt x="171450" y="188298"/>
                    <a:pt x="171450" y="173831"/>
                  </a:cubicBezTo>
                  <a:lnTo>
                    <a:pt x="171450" y="169069"/>
                  </a:lnTo>
                  <a:cubicBezTo>
                    <a:pt x="171450" y="165124"/>
                    <a:pt x="168252" y="161925"/>
                    <a:pt x="164306" y="161925"/>
                  </a:cubicBezTo>
                  <a:cubicBezTo>
                    <a:pt x="160361" y="161925"/>
                    <a:pt x="157163" y="165124"/>
                    <a:pt x="157163" y="169069"/>
                  </a:cubicBezTo>
                  <a:lnTo>
                    <a:pt x="157163" y="173831"/>
                  </a:lnTo>
                  <a:cubicBezTo>
                    <a:pt x="157163" y="180407"/>
                    <a:pt x="151832" y="185738"/>
                    <a:pt x="145256" y="185738"/>
                  </a:cubicBezTo>
                  <a:lnTo>
                    <a:pt x="140494" y="185738"/>
                  </a:lnTo>
                  <a:cubicBezTo>
                    <a:pt x="136549" y="185738"/>
                    <a:pt x="133350" y="188936"/>
                    <a:pt x="133350" y="192881"/>
                  </a:cubicBezTo>
                  <a:close/>
                </a:path>
              </a:pathLst>
            </a:custGeom>
            <a:solidFill>
              <a:schemeClr val="tx1"/>
            </a:solidFill>
            <a:ln>
              <a:noFill/>
            </a:ln>
          </p:spPr>
          <p:txBody>
            <a:bodyPr vert="horz" wrap="square" lIns="74507" tIns="37253" rIns="74507" bIns="37253" numCol="1" anchor="t" anchorCtr="0" compatLnSpc="1">
              <a:prstTxWarp prst="textNoShape">
                <a:avLst/>
              </a:prstTxWarp>
            </a:bodyPr>
            <a:lstStyle/>
            <a:p>
              <a:pPr marL="0" marR="0" lvl="0" indent="0" algn="l" defTabSz="745091" rtl="0" eaLnBrk="1" fontAlgn="auto" latinLnBrk="0" hangingPunct="1">
                <a:lnSpc>
                  <a:spcPct val="100000"/>
                </a:lnSpc>
                <a:spcBef>
                  <a:spcPts val="0"/>
                </a:spcBef>
                <a:spcAft>
                  <a:spcPts val="0"/>
                </a:spcAft>
                <a:buClrTx/>
                <a:buSzTx/>
                <a:buFontTx/>
                <a:buNone/>
                <a:tabLst/>
                <a:defRPr/>
              </a:pPr>
              <a:endParaRPr kumimoji="0" lang="en-US" sz="1438" b="1" i="0" u="none" strike="noStrike" kern="1200" cap="none" spc="0" normalizeH="0" baseline="0" noProof="0">
                <a:ln>
                  <a:noFill/>
                </a:ln>
                <a:solidFill>
                  <a:srgbClr val="FFFFFF"/>
                </a:solidFill>
                <a:effectLst/>
                <a:uLnTx/>
                <a:uFillTx/>
                <a:latin typeface="Segoe Sans Display Semibold" pitchFamily="2" charset="0"/>
                <a:ea typeface="+mn-ea"/>
                <a:cs typeface="Segoe Sans Display Semibold" pitchFamily="2" charset="0"/>
              </a:endParaRPr>
            </a:p>
          </p:txBody>
        </p:sp>
      </p:grpSp>
      <p:grpSp>
        <p:nvGrpSpPr>
          <p:cNvPr id="22" name="Group 21">
            <a:extLst>
              <a:ext uri="{FF2B5EF4-FFF2-40B4-BE49-F238E27FC236}">
                <a16:creationId xmlns:a16="http://schemas.microsoft.com/office/drawing/2014/main" id="{364F41DA-455B-7FBC-D339-7B2700295A31}"/>
              </a:ext>
            </a:extLst>
          </p:cNvPr>
          <p:cNvGrpSpPr/>
          <p:nvPr/>
        </p:nvGrpSpPr>
        <p:grpSpPr>
          <a:xfrm>
            <a:off x="8142895" y="3830645"/>
            <a:ext cx="2572371" cy="1959436"/>
            <a:chOff x="8142895" y="3526428"/>
            <a:chExt cx="2572371" cy="1959436"/>
          </a:xfrm>
        </p:grpSpPr>
        <p:sp>
          <p:nvSpPr>
            <p:cNvPr id="53" name="Rectangle 52">
              <a:extLst>
                <a:ext uri="{FF2B5EF4-FFF2-40B4-BE49-F238E27FC236}">
                  <a16:creationId xmlns:a16="http://schemas.microsoft.com/office/drawing/2014/main" id="{D970DF4D-EBA0-AF91-0AD2-DA12166F6FC7}"/>
                </a:ext>
              </a:extLst>
            </p:cNvPr>
            <p:cNvSpPr/>
            <p:nvPr/>
          </p:nvSpPr>
          <p:spPr bwMode="auto">
            <a:xfrm>
              <a:off x="8528595" y="4094930"/>
              <a:ext cx="2186671"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rPr>
                <a:t>Your business knowledge</a:t>
              </a:r>
              <a:endParaRPr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endParaRPr>
            </a:p>
          </p:txBody>
        </p:sp>
        <p:sp>
          <p:nvSpPr>
            <p:cNvPr id="54" name="Rectangle 53">
              <a:extLst>
                <a:ext uri="{FF2B5EF4-FFF2-40B4-BE49-F238E27FC236}">
                  <a16:creationId xmlns:a16="http://schemas.microsoft.com/office/drawing/2014/main" id="{45C87690-098A-38C0-C172-C1BC2CE40BCD}"/>
                </a:ext>
              </a:extLst>
            </p:cNvPr>
            <p:cNvSpPr/>
            <p:nvPr/>
          </p:nvSpPr>
          <p:spPr bwMode="auto">
            <a:xfrm>
              <a:off x="8528595" y="4483639"/>
              <a:ext cx="2186671"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rPr>
                <a:t>Your apps </a:t>
              </a:r>
              <a:endParaRPr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endParaRPr>
            </a:p>
          </p:txBody>
        </p:sp>
        <p:sp>
          <p:nvSpPr>
            <p:cNvPr id="55" name="Rectangle 54">
              <a:extLst>
                <a:ext uri="{FF2B5EF4-FFF2-40B4-BE49-F238E27FC236}">
                  <a16:creationId xmlns:a16="http://schemas.microsoft.com/office/drawing/2014/main" id="{DB967F51-9C35-5797-9DC7-7350AC48CB86}"/>
                </a:ext>
              </a:extLst>
            </p:cNvPr>
            <p:cNvSpPr/>
            <p:nvPr/>
          </p:nvSpPr>
          <p:spPr bwMode="auto">
            <a:xfrm>
              <a:off x="8528595" y="4862809"/>
              <a:ext cx="2186671"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rPr>
                <a:t>Your workflows</a:t>
              </a:r>
              <a:endParaRPr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endParaRPr>
            </a:p>
          </p:txBody>
        </p:sp>
        <p:sp>
          <p:nvSpPr>
            <p:cNvPr id="59" name="Rectangle 58">
              <a:extLst>
                <a:ext uri="{FF2B5EF4-FFF2-40B4-BE49-F238E27FC236}">
                  <a16:creationId xmlns:a16="http://schemas.microsoft.com/office/drawing/2014/main" id="{020F36B5-C1E6-8694-03F1-C7493309FD18}"/>
                </a:ext>
              </a:extLst>
            </p:cNvPr>
            <p:cNvSpPr/>
            <p:nvPr/>
          </p:nvSpPr>
          <p:spPr bwMode="auto">
            <a:xfrm>
              <a:off x="8528595" y="5254679"/>
              <a:ext cx="2186671" cy="2308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259041" rtl="0" eaLnBrk="1" fontAlgn="base" latinLnBrk="0" hangingPunct="1">
                <a:lnSpc>
                  <a:spcPct val="100000"/>
                </a:lnSpc>
                <a:spcBef>
                  <a:spcPts val="833"/>
                </a:spcBef>
                <a:spcAft>
                  <a:spcPct val="0"/>
                </a:spcAft>
                <a:buClrTx/>
                <a:buSzTx/>
                <a:buFontTx/>
                <a:buNone/>
                <a:tabLst/>
                <a:defRPr/>
              </a:pPr>
              <a:r>
                <a:rPr kumimoji="0"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rPr>
                <a:t>Your automation</a:t>
              </a:r>
              <a:endParaRPr lang="en-US" sz="1500" b="1" i="0" u="none" strike="noStrike" kern="1200" cap="none" spc="0" normalizeH="0" baseline="0" noProof="0" dirty="0">
                <a:ln>
                  <a:noFill/>
                </a:ln>
                <a:solidFill>
                  <a:srgbClr val="170C3F"/>
                </a:solidFill>
                <a:effectLst/>
                <a:uLnTx/>
                <a:uFillTx/>
                <a:latin typeface="Segoe UI Semibold"/>
                <a:ea typeface="Segoe UI" pitchFamily="34" charset="0"/>
                <a:cs typeface="Segoe Sans Display Semibold"/>
              </a:endParaRPr>
            </a:p>
          </p:txBody>
        </p:sp>
        <p:sp>
          <p:nvSpPr>
            <p:cNvPr id="65" name="TextBox 64">
              <a:extLst>
                <a:ext uri="{FF2B5EF4-FFF2-40B4-BE49-F238E27FC236}">
                  <a16:creationId xmlns:a16="http://schemas.microsoft.com/office/drawing/2014/main" id="{B2A06E55-62C9-CF0C-8199-F63C9E5FD2D0}"/>
                </a:ext>
              </a:extLst>
            </p:cNvPr>
            <p:cNvSpPr txBox="1"/>
            <p:nvPr/>
          </p:nvSpPr>
          <p:spPr>
            <a:xfrm>
              <a:off x="8142895" y="3526428"/>
              <a:ext cx="1714500" cy="307777"/>
            </a:xfrm>
            <a:prstGeom prst="rect">
              <a:avLst/>
            </a:prstGeom>
            <a:noFill/>
          </p:spPr>
          <p:txBody>
            <a:bodyPr wrap="square" lIns="0" tIns="0" rIns="0" bIns="0" rtlCol="0" anchor="ctr">
              <a:spAutoFit/>
            </a:bodyPr>
            <a:lstStyle>
              <a:defPPr>
                <a:defRPr lang="en-US"/>
              </a:defPPr>
              <a:lvl1pPr marR="0" lvl="0" indent="0" algn="ctr" fontAlgn="auto">
                <a:lnSpc>
                  <a:spcPct val="100000"/>
                </a:lnSpc>
                <a:spcBef>
                  <a:spcPts val="0"/>
                </a:spcBef>
                <a:spcAft>
                  <a:spcPts val="0"/>
                </a:spcAft>
                <a:buClrTx/>
                <a:buSzTx/>
                <a:buFontTx/>
                <a:buNone/>
                <a:tabLst/>
                <a:defRPr kumimoji="0" sz="1200" b="0" i="0" u="none" strike="noStrike" kern="0" cap="none" spc="0" normalizeH="0" baseline="0">
                  <a:ln>
                    <a:noFill/>
                  </a:ln>
                  <a:gradFill>
                    <a:gsLst>
                      <a:gs pos="2917">
                        <a:srgbClr val="000000"/>
                      </a:gs>
                      <a:gs pos="30000">
                        <a:srgbClr val="000000"/>
                      </a:gs>
                    </a:gsLst>
                    <a:lin ang="5400000" scaled="0"/>
                  </a:gradFill>
                  <a:effectLst/>
                  <a:uLnTx/>
                  <a:uFillTx/>
                  <a:latin typeface="Segoe UI Semibold"/>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170C3F"/>
                  </a:solidFill>
                  <a:effectLst/>
                  <a:uLnTx/>
                  <a:uFillTx/>
                  <a:latin typeface="Segoe UI Semibold"/>
                  <a:ea typeface="+mn-ea"/>
                  <a:cs typeface="+mn-cs"/>
                </a:rPr>
                <a:t>Your copilots</a:t>
              </a:r>
              <a:endParaRPr lang="en-US" sz="2000" b="0" i="0" u="none" strike="noStrike" kern="0" cap="none" spc="0" normalizeH="0" baseline="0" noProof="0" dirty="0">
                <a:ln>
                  <a:noFill/>
                </a:ln>
                <a:solidFill>
                  <a:srgbClr val="170C3F"/>
                </a:solidFill>
                <a:effectLst/>
                <a:uLnTx/>
                <a:uFillTx/>
                <a:latin typeface="Segoe UI Semibold"/>
                <a:cs typeface="Segoe UI Semibold"/>
              </a:endParaRPr>
            </a:p>
          </p:txBody>
        </p:sp>
        <p:sp>
          <p:nvSpPr>
            <p:cNvPr id="15" name="Graphic 14">
              <a:extLst>
                <a:ext uri="{FF2B5EF4-FFF2-40B4-BE49-F238E27FC236}">
                  <a16:creationId xmlns:a16="http://schemas.microsoft.com/office/drawing/2014/main" id="{F6452BBD-617D-BBC5-F41C-4D50AF86DFE3}"/>
                </a:ext>
              </a:extLst>
            </p:cNvPr>
            <p:cNvSpPr>
              <a:spLocks noChangeAspect="1"/>
            </p:cNvSpPr>
            <p:nvPr/>
          </p:nvSpPr>
          <p:spPr>
            <a:xfrm>
              <a:off x="8153880" y="4491929"/>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16" name="Graphic 14">
              <a:extLst>
                <a:ext uri="{FF2B5EF4-FFF2-40B4-BE49-F238E27FC236}">
                  <a16:creationId xmlns:a16="http://schemas.microsoft.com/office/drawing/2014/main" id="{581423A1-5960-C50E-32CA-680DE91B1B01}"/>
                </a:ext>
              </a:extLst>
            </p:cNvPr>
            <p:cNvSpPr>
              <a:spLocks noChangeAspect="1"/>
            </p:cNvSpPr>
            <p:nvPr/>
          </p:nvSpPr>
          <p:spPr>
            <a:xfrm>
              <a:off x="8153880" y="4884321"/>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17" name="Graphic 14">
              <a:extLst>
                <a:ext uri="{FF2B5EF4-FFF2-40B4-BE49-F238E27FC236}">
                  <a16:creationId xmlns:a16="http://schemas.microsoft.com/office/drawing/2014/main" id="{3F92C1AE-FF55-CC27-45B9-0280E892480C}"/>
                </a:ext>
              </a:extLst>
            </p:cNvPr>
            <p:cNvSpPr>
              <a:spLocks noChangeAspect="1"/>
            </p:cNvSpPr>
            <p:nvPr/>
          </p:nvSpPr>
          <p:spPr>
            <a:xfrm>
              <a:off x="8153880" y="5276713"/>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sp>
          <p:nvSpPr>
            <p:cNvPr id="18" name="Graphic 14">
              <a:extLst>
                <a:ext uri="{FF2B5EF4-FFF2-40B4-BE49-F238E27FC236}">
                  <a16:creationId xmlns:a16="http://schemas.microsoft.com/office/drawing/2014/main" id="{D799D7B3-E432-2728-CBF9-6A43B63F8E74}"/>
                </a:ext>
              </a:extLst>
            </p:cNvPr>
            <p:cNvSpPr>
              <a:spLocks noChangeAspect="1"/>
            </p:cNvSpPr>
            <p:nvPr/>
          </p:nvSpPr>
          <p:spPr>
            <a:xfrm>
              <a:off x="8149725" y="4104930"/>
              <a:ext cx="209151" cy="209151"/>
            </a:xfrm>
            <a:custGeom>
              <a:avLst/>
              <a:gdLst>
                <a:gd name="connsiteX0" fmla="*/ 543144 w 1086288"/>
                <a:gd name="connsiteY0" fmla="*/ 0 h 1086288"/>
                <a:gd name="connsiteX1" fmla="*/ 1086288 w 1086288"/>
                <a:gd name="connsiteY1" fmla="*/ 543144 h 1086288"/>
                <a:gd name="connsiteX2" fmla="*/ 543144 w 1086288"/>
                <a:gd name="connsiteY2" fmla="*/ 1086288 h 1086288"/>
                <a:gd name="connsiteX3" fmla="*/ 0 w 1086288"/>
                <a:gd name="connsiteY3" fmla="*/ 543144 h 1086288"/>
                <a:gd name="connsiteX4" fmla="*/ 543144 w 1086288"/>
                <a:gd name="connsiteY4" fmla="*/ 0 h 1086288"/>
                <a:gd name="connsiteX5" fmla="*/ 718020 w 1086288"/>
                <a:gd name="connsiteY5" fmla="*/ 378554 h 1086288"/>
                <a:gd name="connsiteX6" fmla="*/ 475251 w 1086288"/>
                <a:gd name="connsiteY6" fmla="*/ 621319 h 1086288"/>
                <a:gd name="connsiteX7" fmla="*/ 368270 w 1086288"/>
                <a:gd name="connsiteY7" fmla="*/ 514341 h 1086288"/>
                <a:gd name="connsiteX8" fmla="*/ 310661 w 1086288"/>
                <a:gd name="connsiteY8" fmla="*/ 514341 h 1086288"/>
                <a:gd name="connsiteX9" fmla="*/ 310661 w 1086288"/>
                <a:gd name="connsiteY9" fmla="*/ 571947 h 1086288"/>
                <a:gd name="connsiteX10" fmla="*/ 446448 w 1086288"/>
                <a:gd name="connsiteY10" fmla="*/ 707733 h 1086288"/>
                <a:gd name="connsiteX11" fmla="*/ 504054 w 1086288"/>
                <a:gd name="connsiteY11" fmla="*/ 707733 h 1086288"/>
                <a:gd name="connsiteX12" fmla="*/ 775626 w 1086288"/>
                <a:gd name="connsiteY12" fmla="*/ 436161 h 1086288"/>
                <a:gd name="connsiteX13" fmla="*/ 775626 w 1086288"/>
                <a:gd name="connsiteY13" fmla="*/ 378554 h 1086288"/>
                <a:gd name="connsiteX14" fmla="*/ 718020 w 1086288"/>
                <a:gd name="connsiteY14" fmla="*/ 378554 h 108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6288" h="1086288">
                  <a:moveTo>
                    <a:pt x="543144" y="0"/>
                  </a:moveTo>
                  <a:cubicBezTo>
                    <a:pt x="843112" y="0"/>
                    <a:pt x="1086288" y="243174"/>
                    <a:pt x="1086288" y="543144"/>
                  </a:cubicBezTo>
                  <a:cubicBezTo>
                    <a:pt x="1086288" y="843112"/>
                    <a:pt x="843112" y="1086288"/>
                    <a:pt x="543144" y="1086288"/>
                  </a:cubicBezTo>
                  <a:cubicBezTo>
                    <a:pt x="243174" y="1086288"/>
                    <a:pt x="0" y="843112"/>
                    <a:pt x="0" y="543144"/>
                  </a:cubicBezTo>
                  <a:cubicBezTo>
                    <a:pt x="0" y="243174"/>
                    <a:pt x="243174" y="0"/>
                    <a:pt x="543144" y="0"/>
                  </a:cubicBezTo>
                  <a:close/>
                  <a:moveTo>
                    <a:pt x="718020" y="378554"/>
                  </a:moveTo>
                  <a:lnTo>
                    <a:pt x="475251" y="621319"/>
                  </a:lnTo>
                  <a:lnTo>
                    <a:pt x="368270" y="514341"/>
                  </a:lnTo>
                  <a:cubicBezTo>
                    <a:pt x="352362" y="498433"/>
                    <a:pt x="326569" y="498433"/>
                    <a:pt x="310661" y="514341"/>
                  </a:cubicBezTo>
                  <a:cubicBezTo>
                    <a:pt x="294752" y="530250"/>
                    <a:pt x="294752" y="556038"/>
                    <a:pt x="310661" y="571947"/>
                  </a:cubicBezTo>
                  <a:lnTo>
                    <a:pt x="446448" y="707733"/>
                  </a:lnTo>
                  <a:cubicBezTo>
                    <a:pt x="462357" y="723642"/>
                    <a:pt x="488145" y="723642"/>
                    <a:pt x="504054" y="707733"/>
                  </a:cubicBezTo>
                  <a:lnTo>
                    <a:pt x="775626" y="436161"/>
                  </a:lnTo>
                  <a:cubicBezTo>
                    <a:pt x="791535" y="420255"/>
                    <a:pt x="791535" y="394462"/>
                    <a:pt x="775626" y="378554"/>
                  </a:cubicBezTo>
                  <a:cubicBezTo>
                    <a:pt x="759718" y="362645"/>
                    <a:pt x="733929" y="362645"/>
                    <a:pt x="718020" y="378554"/>
                  </a:cubicBezTo>
                  <a:close/>
                </a:path>
              </a:pathLst>
            </a:custGeom>
            <a:gradFill>
              <a:gsLst>
                <a:gs pos="0">
                  <a:srgbClr val="C03BC4"/>
                </a:gs>
                <a:gs pos="80000">
                  <a:srgbClr val="0078D4"/>
                </a:gs>
              </a:gsLst>
              <a:path path="circle">
                <a:fillToRect l="100000" t="100000"/>
              </a:path>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013" tIns="119211" rIns="149013" bIns="119211" numCol="1" spcCol="0" rtlCol="0" fromWordArt="0" anchor="t" anchorCtr="0" forceAA="0" compatLnSpc="1">
              <a:prstTxWarp prst="textNoShape">
                <a:avLst/>
              </a:prstTxWarp>
              <a:noAutofit/>
            </a:bodyPr>
            <a:lstStyle/>
            <a:p>
              <a:pPr marL="0" marR="0" lvl="0" indent="0" algn="l" defTabSz="759844" rtl="0" eaLnBrk="1" fontAlgn="base" latinLnBrk="0" hangingPunct="1">
                <a:lnSpc>
                  <a:spcPct val="100000"/>
                </a:lnSpc>
                <a:spcBef>
                  <a:spcPct val="0"/>
                </a:spcBef>
                <a:spcAft>
                  <a:spcPct val="0"/>
                </a:spcAft>
                <a:buClrTx/>
                <a:buSzTx/>
                <a:buFontTx/>
                <a:buNone/>
                <a:tabLst/>
                <a:defRPr/>
              </a:pPr>
              <a:endParaRPr lang="en-US" sz="1600" b="0" i="0" u="none" strike="noStrike" kern="1200" cap="none" spc="0" normalizeH="0" baseline="0" noProof="0">
                <a:ln>
                  <a:noFill/>
                </a:ln>
                <a:solidFill>
                  <a:srgbClr val="170C3F"/>
                </a:solidFill>
                <a:effectLst/>
                <a:uLnTx/>
                <a:uFillTx/>
                <a:latin typeface="Segoe UI"/>
                <a:cs typeface="Segoe UI" pitchFamily="34" charset="0"/>
              </a:endParaRPr>
            </a:p>
          </p:txBody>
        </p:sp>
      </p:grpSp>
    </p:spTree>
    <p:extLst>
      <p:ext uri="{BB962C8B-B14F-4D97-AF65-F5344CB8AC3E}">
        <p14:creationId xmlns:p14="http://schemas.microsoft.com/office/powerpoint/2010/main" val="23385337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A49A-B807-D629-B68F-CAAAD0812F75}"/>
              </a:ext>
            </a:extLst>
          </p:cNvPr>
          <p:cNvSpPr>
            <a:spLocks noGrp="1"/>
          </p:cNvSpPr>
          <p:nvPr>
            <p:ph type="title"/>
          </p:nvPr>
        </p:nvSpPr>
        <p:spPr>
          <a:xfrm>
            <a:off x="588263" y="457200"/>
            <a:ext cx="11018520" cy="553998"/>
          </a:xfrm>
        </p:spPr>
        <p:txBody>
          <a:bodyPr/>
          <a:lstStyle/>
          <a:p>
            <a:pPr marL="0" marR="0" lvl="0" indent="0" algn="ctr" fontAlgn="auto">
              <a:spcAft>
                <a:spcPts val="0"/>
              </a:spcAft>
              <a:buClrTx/>
              <a:buSzTx/>
              <a:tabLst/>
              <a:defRPr/>
            </a:pPr>
            <a:r>
              <a:rPr lang="en-US"/>
              <a:t>Building your copilot</a:t>
            </a:r>
          </a:p>
        </p:txBody>
      </p:sp>
      <p:grpSp>
        <p:nvGrpSpPr>
          <p:cNvPr id="3" name="Group 2">
            <a:extLst>
              <a:ext uri="{FF2B5EF4-FFF2-40B4-BE49-F238E27FC236}">
                <a16:creationId xmlns:a16="http://schemas.microsoft.com/office/drawing/2014/main" id="{5791351C-E495-F9A6-C945-BFB07338A640}"/>
              </a:ext>
            </a:extLst>
          </p:cNvPr>
          <p:cNvGrpSpPr/>
          <p:nvPr/>
        </p:nvGrpSpPr>
        <p:grpSpPr>
          <a:xfrm>
            <a:off x="590152" y="1701396"/>
            <a:ext cx="5466092" cy="3817620"/>
            <a:chOff x="5828702" y="1677509"/>
            <a:chExt cx="5669314" cy="3817620"/>
          </a:xfrm>
        </p:grpSpPr>
        <p:sp>
          <p:nvSpPr>
            <p:cNvPr id="4" name="Rectangle: Rounded Corners 36">
              <a:extLst>
                <a:ext uri="{FF2B5EF4-FFF2-40B4-BE49-F238E27FC236}">
                  <a16:creationId xmlns:a16="http://schemas.microsoft.com/office/drawing/2014/main" id="{9812590B-00F9-D2D7-3D43-4CBEE07CB44E}"/>
                </a:ext>
              </a:extLst>
            </p:cNvPr>
            <p:cNvSpPr/>
            <p:nvPr/>
          </p:nvSpPr>
          <p:spPr>
            <a:xfrm>
              <a:off x="5828702" y="1677509"/>
              <a:ext cx="5669314" cy="3817620"/>
            </a:xfrm>
            <a:prstGeom prst="roundRect">
              <a:avLst>
                <a:gd name="adj" fmla="val 401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grpSp>
          <p:nvGrpSpPr>
            <p:cNvPr id="6" name="Group 5">
              <a:extLst>
                <a:ext uri="{FF2B5EF4-FFF2-40B4-BE49-F238E27FC236}">
                  <a16:creationId xmlns:a16="http://schemas.microsoft.com/office/drawing/2014/main" id="{62C106EC-1CEE-1FD5-7B06-C008F442E8BD}"/>
                </a:ext>
              </a:extLst>
            </p:cNvPr>
            <p:cNvGrpSpPr/>
            <p:nvPr/>
          </p:nvGrpSpPr>
          <p:grpSpPr>
            <a:xfrm>
              <a:off x="6040405" y="2919238"/>
              <a:ext cx="5209596" cy="1334162"/>
              <a:chOff x="2994329" y="3735360"/>
              <a:chExt cx="6203342" cy="1334162"/>
            </a:xfrm>
          </p:grpSpPr>
          <p:sp>
            <p:nvSpPr>
              <p:cNvPr id="14" name="Rectangle: Rounded Corners 2">
                <a:extLst>
                  <a:ext uri="{FF2B5EF4-FFF2-40B4-BE49-F238E27FC236}">
                    <a16:creationId xmlns:a16="http://schemas.microsoft.com/office/drawing/2014/main" id="{A7DE6DE6-E8E0-85FE-1B8A-387FAA108999}"/>
                  </a:ext>
                </a:extLst>
              </p:cNvPr>
              <p:cNvSpPr/>
              <p:nvPr/>
            </p:nvSpPr>
            <p:spPr>
              <a:xfrm>
                <a:off x="3244781" y="4006441"/>
                <a:ext cx="2574335" cy="792000"/>
              </a:xfrm>
              <a:prstGeom prst="roundRect">
                <a:avLst>
                  <a:gd name="adj" fmla="val 20156"/>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Teams AI Library</a:t>
                </a:r>
              </a:p>
            </p:txBody>
          </p:sp>
          <p:sp>
            <p:nvSpPr>
              <p:cNvPr id="19" name="Rectangle: Rounded Corners 5">
                <a:extLst>
                  <a:ext uri="{FF2B5EF4-FFF2-40B4-BE49-F238E27FC236}">
                    <a16:creationId xmlns:a16="http://schemas.microsoft.com/office/drawing/2014/main" id="{6DBA0B5B-6801-2D66-08CF-08C65FA6F9D6}"/>
                  </a:ext>
                </a:extLst>
              </p:cNvPr>
              <p:cNvSpPr/>
              <p:nvPr/>
            </p:nvSpPr>
            <p:spPr>
              <a:xfrm>
                <a:off x="6371268" y="4006441"/>
                <a:ext cx="2574335" cy="792000"/>
              </a:xfrm>
              <a:prstGeom prst="roundRect">
                <a:avLst>
                  <a:gd name="adj" fmla="val 18235"/>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Bot Framework</a:t>
                </a:r>
              </a:p>
            </p:txBody>
          </p:sp>
          <p:sp>
            <p:nvSpPr>
              <p:cNvPr id="20" name="Rectangle: Rounded Corners 6">
                <a:extLst>
                  <a:ext uri="{FF2B5EF4-FFF2-40B4-BE49-F238E27FC236}">
                    <a16:creationId xmlns:a16="http://schemas.microsoft.com/office/drawing/2014/main" id="{983EF189-486A-B461-1D83-25DCC417CA90}"/>
                  </a:ext>
                </a:extLst>
              </p:cNvPr>
              <p:cNvSpPr/>
              <p:nvPr/>
            </p:nvSpPr>
            <p:spPr>
              <a:xfrm>
                <a:off x="2994329" y="3735360"/>
                <a:ext cx="6203342" cy="1334162"/>
              </a:xfrm>
              <a:prstGeom prst="roundRect">
                <a:avLst>
                  <a:gd name="adj" fmla="val 1390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pic>
            <p:nvPicPr>
              <p:cNvPr id="21" name="Graphic 20" descr="Add outline">
                <a:extLst>
                  <a:ext uri="{FF2B5EF4-FFF2-40B4-BE49-F238E27FC236}">
                    <a16:creationId xmlns:a16="http://schemas.microsoft.com/office/drawing/2014/main" id="{B8CEA181-5FEA-E9B2-6B58-B6AA28929C6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08983" y="4300857"/>
                <a:ext cx="172417" cy="172417"/>
              </a:xfrm>
              <a:prstGeom prst="rect">
                <a:avLst/>
              </a:prstGeom>
            </p:spPr>
          </p:pic>
        </p:grpSp>
        <p:sp>
          <p:nvSpPr>
            <p:cNvPr id="7" name="Rectangle: Rounded Corners 9">
              <a:extLst>
                <a:ext uri="{FF2B5EF4-FFF2-40B4-BE49-F238E27FC236}">
                  <a16:creationId xmlns:a16="http://schemas.microsoft.com/office/drawing/2014/main" id="{B23515A3-4BE3-9924-0964-13119131D2F3}"/>
                </a:ext>
              </a:extLst>
            </p:cNvPr>
            <p:cNvSpPr/>
            <p:nvPr/>
          </p:nvSpPr>
          <p:spPr>
            <a:xfrm>
              <a:off x="6039596" y="4513153"/>
              <a:ext cx="5209597" cy="720000"/>
            </a:xfrm>
            <a:prstGeom prst="roundRect">
              <a:avLst>
                <a:gd name="adj" fmla="val 20477"/>
              </a:avLst>
            </a:prstGeom>
            <a:gradFill flip="none" rotWithShape="1">
              <a:gsLst>
                <a:gs pos="80000">
                  <a:srgbClr val="C03BC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LLM</a:t>
              </a:r>
            </a:p>
          </p:txBody>
        </p:sp>
        <p:sp>
          <p:nvSpPr>
            <p:cNvPr id="10" name="Rectangle: Rounded Corners 27">
              <a:extLst>
                <a:ext uri="{FF2B5EF4-FFF2-40B4-BE49-F238E27FC236}">
                  <a16:creationId xmlns:a16="http://schemas.microsoft.com/office/drawing/2014/main" id="{6DFC298B-C098-A85B-7095-E2CF0D08338D}"/>
                </a:ext>
              </a:extLst>
            </p:cNvPr>
            <p:cNvSpPr/>
            <p:nvPr/>
          </p:nvSpPr>
          <p:spPr>
            <a:xfrm>
              <a:off x="6039596" y="1881786"/>
              <a:ext cx="5209597" cy="720000"/>
            </a:xfrm>
            <a:prstGeom prst="roundRect">
              <a:avLst>
                <a:gd name="adj" fmla="val 20477"/>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Teams</a:t>
              </a:r>
            </a:p>
          </p:txBody>
        </p:sp>
      </p:grpSp>
      <p:sp>
        <p:nvSpPr>
          <p:cNvPr id="5" name="TextBox 4">
            <a:extLst>
              <a:ext uri="{FF2B5EF4-FFF2-40B4-BE49-F238E27FC236}">
                <a16:creationId xmlns:a16="http://schemas.microsoft.com/office/drawing/2014/main" id="{DE43A0D7-504F-3172-3279-C9E30EBD679B}"/>
              </a:ext>
            </a:extLst>
          </p:cNvPr>
          <p:cNvSpPr txBox="1"/>
          <p:nvPr/>
        </p:nvSpPr>
        <p:spPr>
          <a:xfrm>
            <a:off x="3084750" y="3315871"/>
            <a:ext cx="440326" cy="52322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effectLst/>
                <a:uLnTx/>
                <a:uFillTx/>
                <a:latin typeface="Segoe UI Light" panose="020B0502040204020203" pitchFamily="34" charset="0"/>
                <a:ea typeface="+mn-ea"/>
                <a:cs typeface="Segoe UI Light" panose="020B0502040204020203" pitchFamily="34" charset="0"/>
              </a:rPr>
              <a:t>+</a:t>
            </a:r>
          </a:p>
        </p:txBody>
      </p:sp>
    </p:spTree>
    <p:extLst>
      <p:ext uri="{BB962C8B-B14F-4D97-AF65-F5344CB8AC3E}">
        <p14:creationId xmlns:p14="http://schemas.microsoft.com/office/powerpoint/2010/main" val="49756526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A49A-B807-D629-B68F-CAAAD0812F75}"/>
              </a:ext>
            </a:extLst>
          </p:cNvPr>
          <p:cNvSpPr>
            <a:spLocks noGrp="1"/>
          </p:cNvSpPr>
          <p:nvPr>
            <p:ph type="title"/>
          </p:nvPr>
        </p:nvSpPr>
        <p:spPr>
          <a:xfrm>
            <a:off x="588263" y="457200"/>
            <a:ext cx="11018520" cy="553998"/>
          </a:xfrm>
        </p:spPr>
        <p:txBody>
          <a:bodyPr/>
          <a:lstStyle/>
          <a:p>
            <a:pPr marL="0" marR="0" lvl="0" indent="0" algn="ctr" fontAlgn="auto">
              <a:spcAft>
                <a:spcPts val="0"/>
              </a:spcAft>
              <a:buClrTx/>
              <a:buSzTx/>
              <a:tabLst/>
              <a:defRPr/>
            </a:pPr>
            <a:r>
              <a:rPr lang="en-US"/>
              <a:t>Building your copilot</a:t>
            </a:r>
          </a:p>
        </p:txBody>
      </p:sp>
      <p:grpSp>
        <p:nvGrpSpPr>
          <p:cNvPr id="3" name="Group 2">
            <a:extLst>
              <a:ext uri="{FF2B5EF4-FFF2-40B4-BE49-F238E27FC236}">
                <a16:creationId xmlns:a16="http://schemas.microsoft.com/office/drawing/2014/main" id="{5791351C-E495-F9A6-C945-BFB07338A640}"/>
              </a:ext>
            </a:extLst>
          </p:cNvPr>
          <p:cNvGrpSpPr/>
          <p:nvPr/>
        </p:nvGrpSpPr>
        <p:grpSpPr>
          <a:xfrm>
            <a:off x="590152" y="1701396"/>
            <a:ext cx="5466092" cy="3817620"/>
            <a:chOff x="5828702" y="1677509"/>
            <a:chExt cx="5669314" cy="3817620"/>
          </a:xfrm>
        </p:grpSpPr>
        <p:sp>
          <p:nvSpPr>
            <p:cNvPr id="4" name="Rectangle: Rounded Corners 36">
              <a:extLst>
                <a:ext uri="{FF2B5EF4-FFF2-40B4-BE49-F238E27FC236}">
                  <a16:creationId xmlns:a16="http://schemas.microsoft.com/office/drawing/2014/main" id="{9812590B-00F9-D2D7-3D43-4CBEE07CB44E}"/>
                </a:ext>
              </a:extLst>
            </p:cNvPr>
            <p:cNvSpPr/>
            <p:nvPr/>
          </p:nvSpPr>
          <p:spPr>
            <a:xfrm>
              <a:off x="5828702" y="1677509"/>
              <a:ext cx="5669314" cy="3817620"/>
            </a:xfrm>
            <a:prstGeom prst="roundRect">
              <a:avLst>
                <a:gd name="adj" fmla="val 401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grpSp>
          <p:nvGrpSpPr>
            <p:cNvPr id="6" name="Group 5">
              <a:extLst>
                <a:ext uri="{FF2B5EF4-FFF2-40B4-BE49-F238E27FC236}">
                  <a16:creationId xmlns:a16="http://schemas.microsoft.com/office/drawing/2014/main" id="{62C106EC-1CEE-1FD5-7B06-C008F442E8BD}"/>
                </a:ext>
              </a:extLst>
            </p:cNvPr>
            <p:cNvGrpSpPr/>
            <p:nvPr/>
          </p:nvGrpSpPr>
          <p:grpSpPr>
            <a:xfrm>
              <a:off x="6040405" y="2919238"/>
              <a:ext cx="5209596" cy="1334162"/>
              <a:chOff x="2994329" y="3735360"/>
              <a:chExt cx="6203342" cy="1334162"/>
            </a:xfrm>
          </p:grpSpPr>
          <p:sp>
            <p:nvSpPr>
              <p:cNvPr id="14" name="Rectangle: Rounded Corners 2">
                <a:extLst>
                  <a:ext uri="{FF2B5EF4-FFF2-40B4-BE49-F238E27FC236}">
                    <a16:creationId xmlns:a16="http://schemas.microsoft.com/office/drawing/2014/main" id="{A7DE6DE6-E8E0-85FE-1B8A-387FAA108999}"/>
                  </a:ext>
                </a:extLst>
              </p:cNvPr>
              <p:cNvSpPr/>
              <p:nvPr/>
            </p:nvSpPr>
            <p:spPr>
              <a:xfrm>
                <a:off x="3244781" y="4006441"/>
                <a:ext cx="2574335" cy="792000"/>
              </a:xfrm>
              <a:prstGeom prst="roundRect">
                <a:avLst>
                  <a:gd name="adj" fmla="val 20156"/>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Teams AI Library</a:t>
                </a:r>
              </a:p>
            </p:txBody>
          </p:sp>
          <p:sp>
            <p:nvSpPr>
              <p:cNvPr id="19" name="Rectangle: Rounded Corners 5">
                <a:extLst>
                  <a:ext uri="{FF2B5EF4-FFF2-40B4-BE49-F238E27FC236}">
                    <a16:creationId xmlns:a16="http://schemas.microsoft.com/office/drawing/2014/main" id="{6DBA0B5B-6801-2D66-08CF-08C65FA6F9D6}"/>
                  </a:ext>
                </a:extLst>
              </p:cNvPr>
              <p:cNvSpPr/>
              <p:nvPr/>
            </p:nvSpPr>
            <p:spPr>
              <a:xfrm>
                <a:off x="6371268" y="4006441"/>
                <a:ext cx="2574335" cy="792000"/>
              </a:xfrm>
              <a:prstGeom prst="roundRect">
                <a:avLst>
                  <a:gd name="adj" fmla="val 18235"/>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Bot Framework</a:t>
                </a:r>
              </a:p>
            </p:txBody>
          </p:sp>
          <p:sp>
            <p:nvSpPr>
              <p:cNvPr id="20" name="Rectangle: Rounded Corners 6">
                <a:extLst>
                  <a:ext uri="{FF2B5EF4-FFF2-40B4-BE49-F238E27FC236}">
                    <a16:creationId xmlns:a16="http://schemas.microsoft.com/office/drawing/2014/main" id="{983EF189-486A-B461-1D83-25DCC417CA90}"/>
                  </a:ext>
                </a:extLst>
              </p:cNvPr>
              <p:cNvSpPr/>
              <p:nvPr/>
            </p:nvSpPr>
            <p:spPr>
              <a:xfrm>
                <a:off x="2994329" y="3735360"/>
                <a:ext cx="6203342" cy="1334162"/>
              </a:xfrm>
              <a:prstGeom prst="roundRect">
                <a:avLst>
                  <a:gd name="adj" fmla="val 1390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pic>
            <p:nvPicPr>
              <p:cNvPr id="21" name="Graphic 20" descr="Add outline">
                <a:extLst>
                  <a:ext uri="{FF2B5EF4-FFF2-40B4-BE49-F238E27FC236}">
                    <a16:creationId xmlns:a16="http://schemas.microsoft.com/office/drawing/2014/main" id="{B8CEA181-5FEA-E9B2-6B58-B6AA28929C6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08983" y="4300857"/>
                <a:ext cx="172417" cy="172417"/>
              </a:xfrm>
              <a:prstGeom prst="rect">
                <a:avLst/>
              </a:prstGeom>
            </p:spPr>
          </p:pic>
        </p:grpSp>
        <p:sp>
          <p:nvSpPr>
            <p:cNvPr id="7" name="Rectangle: Rounded Corners 9">
              <a:extLst>
                <a:ext uri="{FF2B5EF4-FFF2-40B4-BE49-F238E27FC236}">
                  <a16:creationId xmlns:a16="http://schemas.microsoft.com/office/drawing/2014/main" id="{B23515A3-4BE3-9924-0964-13119131D2F3}"/>
                </a:ext>
              </a:extLst>
            </p:cNvPr>
            <p:cNvSpPr/>
            <p:nvPr/>
          </p:nvSpPr>
          <p:spPr>
            <a:xfrm>
              <a:off x="6039596" y="4513153"/>
              <a:ext cx="5209597" cy="720000"/>
            </a:xfrm>
            <a:prstGeom prst="roundRect">
              <a:avLst>
                <a:gd name="adj" fmla="val 20477"/>
              </a:avLst>
            </a:prstGeom>
            <a:gradFill flip="none" rotWithShape="1">
              <a:gsLst>
                <a:gs pos="80000">
                  <a:srgbClr val="C03BC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LLM</a:t>
              </a:r>
            </a:p>
          </p:txBody>
        </p:sp>
        <p:sp>
          <p:nvSpPr>
            <p:cNvPr id="10" name="Rectangle: Rounded Corners 27">
              <a:extLst>
                <a:ext uri="{FF2B5EF4-FFF2-40B4-BE49-F238E27FC236}">
                  <a16:creationId xmlns:a16="http://schemas.microsoft.com/office/drawing/2014/main" id="{6DFC298B-C098-A85B-7095-E2CF0D08338D}"/>
                </a:ext>
              </a:extLst>
            </p:cNvPr>
            <p:cNvSpPr/>
            <p:nvPr/>
          </p:nvSpPr>
          <p:spPr>
            <a:xfrm>
              <a:off x="6039596" y="1881786"/>
              <a:ext cx="5209597" cy="720000"/>
            </a:xfrm>
            <a:prstGeom prst="roundRect">
              <a:avLst>
                <a:gd name="adj" fmla="val 20477"/>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Teams</a:t>
              </a:r>
            </a:p>
          </p:txBody>
        </p:sp>
      </p:grpSp>
      <p:sp>
        <p:nvSpPr>
          <p:cNvPr id="5" name="TextBox 4">
            <a:extLst>
              <a:ext uri="{FF2B5EF4-FFF2-40B4-BE49-F238E27FC236}">
                <a16:creationId xmlns:a16="http://schemas.microsoft.com/office/drawing/2014/main" id="{DE43A0D7-504F-3172-3279-C9E30EBD679B}"/>
              </a:ext>
            </a:extLst>
          </p:cNvPr>
          <p:cNvSpPr txBox="1"/>
          <p:nvPr/>
        </p:nvSpPr>
        <p:spPr>
          <a:xfrm>
            <a:off x="3084750" y="3315871"/>
            <a:ext cx="440326" cy="52322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effectLst/>
                <a:uLnTx/>
                <a:uFillTx/>
                <a:latin typeface="Segoe UI Light" panose="020B0502040204020203" pitchFamily="34" charset="0"/>
                <a:ea typeface="+mn-ea"/>
                <a:cs typeface="Segoe UI Light" panose="020B0502040204020203" pitchFamily="34" charset="0"/>
              </a:rPr>
              <a:t>+</a:t>
            </a:r>
          </a:p>
        </p:txBody>
      </p:sp>
      <p:sp>
        <p:nvSpPr>
          <p:cNvPr id="8" name="Rounded Rectangle 7">
            <a:extLst>
              <a:ext uri="{FF2B5EF4-FFF2-40B4-BE49-F238E27FC236}">
                <a16:creationId xmlns:a16="http://schemas.microsoft.com/office/drawing/2014/main" id="{6F5C79C8-2E0C-3B7A-489D-FAF4438959EC}"/>
              </a:ext>
            </a:extLst>
          </p:cNvPr>
          <p:cNvSpPr/>
          <p:nvPr/>
        </p:nvSpPr>
        <p:spPr>
          <a:xfrm>
            <a:off x="6527892" y="4478437"/>
            <a:ext cx="5086166" cy="1040579"/>
          </a:xfrm>
          <a:prstGeom prst="roundRect">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a:spcBef>
                <a:spcPct val="0"/>
              </a:spcBef>
              <a:spcAft>
                <a:spcPct val="0"/>
              </a:spcAft>
            </a:pPr>
            <a:r>
              <a:rPr lang="en-US" sz="2000" b="1">
                <a:solidFill>
                  <a:srgbClr val="FFA38B"/>
                </a:solidFill>
                <a:ea typeface="+mn-lt"/>
                <a:cs typeface="+mn-lt"/>
              </a:rPr>
              <a:t>Model:</a:t>
            </a:r>
            <a:endParaRPr lang="en-US">
              <a:ea typeface="+mn-lt"/>
              <a:cs typeface="+mn-lt"/>
            </a:endParaRPr>
          </a:p>
          <a:p>
            <a:pPr defTabSz="932472" fontAlgn="base">
              <a:spcBef>
                <a:spcPts val="600"/>
              </a:spcBef>
              <a:spcAft>
                <a:spcPct val="0"/>
              </a:spcAft>
            </a:pPr>
            <a:r>
              <a:rPr lang="en-US" sz="1600">
                <a:solidFill>
                  <a:srgbClr val="170C3F"/>
                </a:solidFill>
                <a:latin typeface="Segoe UI"/>
                <a:cs typeface="Segoe UI"/>
              </a:rPr>
              <a:t>Orchestrators, foundational models, and data</a:t>
            </a:r>
          </a:p>
        </p:txBody>
      </p:sp>
      <p:cxnSp>
        <p:nvCxnSpPr>
          <p:cNvPr id="9" name="Straight Connector 8">
            <a:extLst>
              <a:ext uri="{FF2B5EF4-FFF2-40B4-BE49-F238E27FC236}">
                <a16:creationId xmlns:a16="http://schemas.microsoft.com/office/drawing/2014/main" id="{F161264B-F8F3-E764-EB98-A4635AFD950D}"/>
              </a:ext>
            </a:extLst>
          </p:cNvPr>
          <p:cNvCxnSpPr>
            <a:cxnSpLocks/>
          </p:cNvCxnSpPr>
          <p:nvPr/>
        </p:nvCxnSpPr>
        <p:spPr>
          <a:xfrm flipH="1">
            <a:off x="6294003" y="4998726"/>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230069554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A49A-B807-D629-B68F-CAAAD0812F75}"/>
              </a:ext>
            </a:extLst>
          </p:cNvPr>
          <p:cNvSpPr>
            <a:spLocks noGrp="1"/>
          </p:cNvSpPr>
          <p:nvPr>
            <p:ph type="title"/>
          </p:nvPr>
        </p:nvSpPr>
        <p:spPr>
          <a:xfrm>
            <a:off x="588263" y="457200"/>
            <a:ext cx="11018520" cy="553998"/>
          </a:xfrm>
        </p:spPr>
        <p:txBody>
          <a:bodyPr/>
          <a:lstStyle/>
          <a:p>
            <a:pPr marL="0" marR="0" lvl="0" indent="0" algn="ctr" fontAlgn="auto">
              <a:spcAft>
                <a:spcPts val="0"/>
              </a:spcAft>
              <a:buClrTx/>
              <a:buSzTx/>
              <a:tabLst/>
              <a:defRPr/>
            </a:pPr>
            <a:r>
              <a:rPr lang="en-US"/>
              <a:t>Building your copilot</a:t>
            </a:r>
          </a:p>
        </p:txBody>
      </p:sp>
      <p:grpSp>
        <p:nvGrpSpPr>
          <p:cNvPr id="3" name="Group 2">
            <a:extLst>
              <a:ext uri="{FF2B5EF4-FFF2-40B4-BE49-F238E27FC236}">
                <a16:creationId xmlns:a16="http://schemas.microsoft.com/office/drawing/2014/main" id="{5791351C-E495-F9A6-C945-BFB07338A640}"/>
              </a:ext>
            </a:extLst>
          </p:cNvPr>
          <p:cNvGrpSpPr/>
          <p:nvPr/>
        </p:nvGrpSpPr>
        <p:grpSpPr>
          <a:xfrm>
            <a:off x="590152" y="1701396"/>
            <a:ext cx="5466092" cy="3817620"/>
            <a:chOff x="5828702" y="1677509"/>
            <a:chExt cx="5669314" cy="3817620"/>
          </a:xfrm>
        </p:grpSpPr>
        <p:sp>
          <p:nvSpPr>
            <p:cNvPr id="4" name="Rectangle: Rounded Corners 36">
              <a:extLst>
                <a:ext uri="{FF2B5EF4-FFF2-40B4-BE49-F238E27FC236}">
                  <a16:creationId xmlns:a16="http://schemas.microsoft.com/office/drawing/2014/main" id="{9812590B-00F9-D2D7-3D43-4CBEE07CB44E}"/>
                </a:ext>
              </a:extLst>
            </p:cNvPr>
            <p:cNvSpPr/>
            <p:nvPr/>
          </p:nvSpPr>
          <p:spPr>
            <a:xfrm>
              <a:off x="5828702" y="1677509"/>
              <a:ext cx="5669314" cy="3817620"/>
            </a:xfrm>
            <a:prstGeom prst="roundRect">
              <a:avLst>
                <a:gd name="adj" fmla="val 401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grpSp>
          <p:nvGrpSpPr>
            <p:cNvPr id="6" name="Group 5">
              <a:extLst>
                <a:ext uri="{FF2B5EF4-FFF2-40B4-BE49-F238E27FC236}">
                  <a16:creationId xmlns:a16="http://schemas.microsoft.com/office/drawing/2014/main" id="{62C106EC-1CEE-1FD5-7B06-C008F442E8BD}"/>
                </a:ext>
              </a:extLst>
            </p:cNvPr>
            <p:cNvGrpSpPr/>
            <p:nvPr/>
          </p:nvGrpSpPr>
          <p:grpSpPr>
            <a:xfrm>
              <a:off x="6040405" y="2919238"/>
              <a:ext cx="5209596" cy="1334162"/>
              <a:chOff x="2994329" y="3735360"/>
              <a:chExt cx="6203342" cy="1334162"/>
            </a:xfrm>
          </p:grpSpPr>
          <p:sp>
            <p:nvSpPr>
              <p:cNvPr id="14" name="Rectangle: Rounded Corners 2">
                <a:extLst>
                  <a:ext uri="{FF2B5EF4-FFF2-40B4-BE49-F238E27FC236}">
                    <a16:creationId xmlns:a16="http://schemas.microsoft.com/office/drawing/2014/main" id="{A7DE6DE6-E8E0-85FE-1B8A-387FAA108999}"/>
                  </a:ext>
                </a:extLst>
              </p:cNvPr>
              <p:cNvSpPr/>
              <p:nvPr/>
            </p:nvSpPr>
            <p:spPr>
              <a:xfrm>
                <a:off x="3244781" y="4006441"/>
                <a:ext cx="2574335" cy="792000"/>
              </a:xfrm>
              <a:prstGeom prst="roundRect">
                <a:avLst>
                  <a:gd name="adj" fmla="val 20156"/>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Teams AI Library</a:t>
                </a:r>
              </a:p>
            </p:txBody>
          </p:sp>
          <p:sp>
            <p:nvSpPr>
              <p:cNvPr id="19" name="Rectangle: Rounded Corners 5">
                <a:extLst>
                  <a:ext uri="{FF2B5EF4-FFF2-40B4-BE49-F238E27FC236}">
                    <a16:creationId xmlns:a16="http://schemas.microsoft.com/office/drawing/2014/main" id="{6DBA0B5B-6801-2D66-08CF-08C65FA6F9D6}"/>
                  </a:ext>
                </a:extLst>
              </p:cNvPr>
              <p:cNvSpPr/>
              <p:nvPr/>
            </p:nvSpPr>
            <p:spPr>
              <a:xfrm>
                <a:off x="6371268" y="4006441"/>
                <a:ext cx="2574335" cy="792000"/>
              </a:xfrm>
              <a:prstGeom prst="roundRect">
                <a:avLst>
                  <a:gd name="adj" fmla="val 18235"/>
                </a:avLst>
              </a:prstGeom>
              <a:gradFill>
                <a:gsLst>
                  <a:gs pos="0">
                    <a:srgbClr val="37928A"/>
                  </a:gs>
                  <a:gs pos="80000">
                    <a:srgbClr val="0078D4"/>
                  </a:gs>
                </a:gsLst>
                <a:path path="circle">
                  <a:fillToRect l="100000" t="100000"/>
                </a:path>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t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prstClr val="white"/>
                    </a:solidFill>
                    <a:effectLst/>
                    <a:uLnTx/>
                    <a:uFillTx/>
                    <a:ea typeface="+mn-ea"/>
                    <a:cs typeface="+mn-cs"/>
                  </a:rPr>
                  <a:t>Bot Framework</a:t>
                </a:r>
              </a:p>
            </p:txBody>
          </p:sp>
          <p:sp>
            <p:nvSpPr>
              <p:cNvPr id="20" name="Rectangle: Rounded Corners 6">
                <a:extLst>
                  <a:ext uri="{FF2B5EF4-FFF2-40B4-BE49-F238E27FC236}">
                    <a16:creationId xmlns:a16="http://schemas.microsoft.com/office/drawing/2014/main" id="{983EF189-486A-B461-1D83-25DCC417CA90}"/>
                  </a:ext>
                </a:extLst>
              </p:cNvPr>
              <p:cNvSpPr/>
              <p:nvPr/>
            </p:nvSpPr>
            <p:spPr>
              <a:xfrm>
                <a:off x="2994329" y="3735360"/>
                <a:ext cx="6203342" cy="1334162"/>
              </a:xfrm>
              <a:prstGeom prst="roundRect">
                <a:avLst>
                  <a:gd name="adj" fmla="val 1390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latin typeface="Segoe UI" panose="020B0502040204020203" pitchFamily="34" charset="0"/>
                  <a:cs typeface="Segoe UI" panose="020B0502040204020203" pitchFamily="34" charset="0"/>
                </a:endParaRPr>
              </a:p>
            </p:txBody>
          </p:sp>
          <p:pic>
            <p:nvPicPr>
              <p:cNvPr id="21" name="Graphic 20" descr="Add outline">
                <a:extLst>
                  <a:ext uri="{FF2B5EF4-FFF2-40B4-BE49-F238E27FC236}">
                    <a16:creationId xmlns:a16="http://schemas.microsoft.com/office/drawing/2014/main" id="{B8CEA181-5FEA-E9B2-6B58-B6AA28929C6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08983" y="4300857"/>
                <a:ext cx="172417" cy="172417"/>
              </a:xfrm>
              <a:prstGeom prst="rect">
                <a:avLst/>
              </a:prstGeom>
            </p:spPr>
          </p:pic>
        </p:grpSp>
        <p:sp>
          <p:nvSpPr>
            <p:cNvPr id="7" name="Rectangle: Rounded Corners 9">
              <a:extLst>
                <a:ext uri="{FF2B5EF4-FFF2-40B4-BE49-F238E27FC236}">
                  <a16:creationId xmlns:a16="http://schemas.microsoft.com/office/drawing/2014/main" id="{B23515A3-4BE3-9924-0964-13119131D2F3}"/>
                </a:ext>
              </a:extLst>
            </p:cNvPr>
            <p:cNvSpPr/>
            <p:nvPr/>
          </p:nvSpPr>
          <p:spPr>
            <a:xfrm>
              <a:off x="6039596" y="4513153"/>
              <a:ext cx="5209597" cy="720000"/>
            </a:xfrm>
            <a:prstGeom prst="roundRect">
              <a:avLst>
                <a:gd name="adj" fmla="val 20477"/>
              </a:avLst>
            </a:prstGeom>
            <a:gradFill flip="none" rotWithShape="1">
              <a:gsLst>
                <a:gs pos="80000">
                  <a:srgbClr val="C03BC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LLM</a:t>
              </a:r>
            </a:p>
          </p:txBody>
        </p:sp>
        <p:sp>
          <p:nvSpPr>
            <p:cNvPr id="10" name="Rectangle: Rounded Corners 27">
              <a:extLst>
                <a:ext uri="{FF2B5EF4-FFF2-40B4-BE49-F238E27FC236}">
                  <a16:creationId xmlns:a16="http://schemas.microsoft.com/office/drawing/2014/main" id="{6DFC298B-C098-A85B-7095-E2CF0D08338D}"/>
                </a:ext>
              </a:extLst>
            </p:cNvPr>
            <p:cNvSpPr/>
            <p:nvPr/>
          </p:nvSpPr>
          <p:spPr>
            <a:xfrm>
              <a:off x="6039596" y="1881786"/>
              <a:ext cx="5209597" cy="720000"/>
            </a:xfrm>
            <a:prstGeom prst="roundRect">
              <a:avLst>
                <a:gd name="adj" fmla="val 20477"/>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136800" tIns="18288" rIns="137160" bIns="54864" numCol="1" spcCol="0" rtlCol="0" fromWordArt="0" anchor="ctr" anchorCtr="0" forceAA="0" compatLnSpc="1">
              <a:prstTxWarp prst="textNoShape">
                <a:avLst/>
              </a:prstTxWarp>
              <a:noAutofit/>
            </a:bodyPr>
            <a:lstStyle/>
            <a:p>
              <a:pPr algn="ctr" fontAlgn="base">
                <a:spcBef>
                  <a:spcPct val="0"/>
                </a:spcBef>
                <a:spcAft>
                  <a:spcPct val="0"/>
                </a:spcAft>
              </a:pPr>
              <a:r>
                <a:rPr lang="en-US" b="1">
                  <a:ln w="3175">
                    <a:noFill/>
                  </a:ln>
                  <a:gradFill>
                    <a:gsLst>
                      <a:gs pos="53147">
                        <a:srgbClr val="FFFFFF"/>
                      </a:gs>
                      <a:gs pos="28000">
                        <a:srgbClr val="FFFFFF"/>
                      </a:gs>
                    </a:gsLst>
                    <a:path path="circle">
                      <a:fillToRect l="100000" b="100000"/>
                    </a:path>
                  </a:gradFill>
                  <a:latin typeface="+mj-lt"/>
                  <a:cs typeface="Segoe UI" pitchFamily="34" charset="0"/>
                </a:rPr>
                <a:t>Teams</a:t>
              </a:r>
            </a:p>
          </p:txBody>
        </p:sp>
      </p:grpSp>
      <p:sp>
        <p:nvSpPr>
          <p:cNvPr id="5" name="TextBox 4">
            <a:extLst>
              <a:ext uri="{FF2B5EF4-FFF2-40B4-BE49-F238E27FC236}">
                <a16:creationId xmlns:a16="http://schemas.microsoft.com/office/drawing/2014/main" id="{DE43A0D7-504F-3172-3279-C9E30EBD679B}"/>
              </a:ext>
            </a:extLst>
          </p:cNvPr>
          <p:cNvSpPr txBox="1"/>
          <p:nvPr/>
        </p:nvSpPr>
        <p:spPr>
          <a:xfrm>
            <a:off x="3084750" y="3315871"/>
            <a:ext cx="440326" cy="52322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effectLst/>
                <a:uLnTx/>
                <a:uFillTx/>
                <a:latin typeface="Segoe UI Light" panose="020B0502040204020203" pitchFamily="34" charset="0"/>
                <a:ea typeface="+mn-ea"/>
                <a:cs typeface="Segoe UI Light" panose="020B0502040204020203" pitchFamily="34" charset="0"/>
              </a:rPr>
              <a:t>+</a:t>
            </a:r>
          </a:p>
        </p:txBody>
      </p:sp>
      <p:sp>
        <p:nvSpPr>
          <p:cNvPr id="8" name="Rounded Rectangle 7">
            <a:extLst>
              <a:ext uri="{FF2B5EF4-FFF2-40B4-BE49-F238E27FC236}">
                <a16:creationId xmlns:a16="http://schemas.microsoft.com/office/drawing/2014/main" id="{6F5C79C8-2E0C-3B7A-489D-FAF4438959EC}"/>
              </a:ext>
            </a:extLst>
          </p:cNvPr>
          <p:cNvSpPr/>
          <p:nvPr/>
        </p:nvSpPr>
        <p:spPr>
          <a:xfrm>
            <a:off x="6527892" y="4478437"/>
            <a:ext cx="5086166" cy="1040579"/>
          </a:xfrm>
          <a:prstGeom prst="roundRect">
            <a:avLst>
              <a:gd name="adj" fmla="val 132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360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a:gsLst>
                    <a:gs pos="0">
                      <a:srgbClr val="FFA38B"/>
                    </a:gs>
                    <a:gs pos="100000">
                      <a:srgbClr val="D59ED7"/>
                    </a:gs>
                  </a:gsLst>
                  <a:path path="circle">
                    <a:fillToRect l="100000" t="100000"/>
                  </a:path>
                  <a:tileRect r="-100000" b="-100000"/>
                </a:gradFill>
                <a:latin typeface="Segoe UI Semibold"/>
                <a:cs typeface="Segoe UI"/>
              </a:rPr>
              <a:t>Model:</a:t>
            </a:r>
          </a:p>
          <a:p>
            <a:pPr defTabSz="932472" fontAlgn="base">
              <a:spcBef>
                <a:spcPts val="600"/>
              </a:spcBef>
              <a:spcAft>
                <a:spcPct val="0"/>
              </a:spcAft>
            </a:pPr>
            <a:r>
              <a:rPr lang="en-US" sz="1600">
                <a:solidFill>
                  <a:srgbClr val="170C3F"/>
                </a:solidFill>
                <a:latin typeface="Segoe UI"/>
                <a:cs typeface="Segoe UI"/>
              </a:rPr>
              <a:t>Orchestrators, foundational models, and data</a:t>
            </a:r>
          </a:p>
        </p:txBody>
      </p:sp>
      <p:cxnSp>
        <p:nvCxnSpPr>
          <p:cNvPr id="9" name="Straight Connector 8">
            <a:extLst>
              <a:ext uri="{FF2B5EF4-FFF2-40B4-BE49-F238E27FC236}">
                <a16:creationId xmlns:a16="http://schemas.microsoft.com/office/drawing/2014/main" id="{F161264B-F8F3-E764-EB98-A4635AFD950D}"/>
              </a:ext>
            </a:extLst>
          </p:cNvPr>
          <p:cNvCxnSpPr>
            <a:cxnSpLocks/>
          </p:cNvCxnSpPr>
          <p:nvPr/>
        </p:nvCxnSpPr>
        <p:spPr>
          <a:xfrm flipH="1">
            <a:off x="6294003" y="4998726"/>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1" name="Rounded Rectangle 10">
            <a:extLst>
              <a:ext uri="{FF2B5EF4-FFF2-40B4-BE49-F238E27FC236}">
                <a16:creationId xmlns:a16="http://schemas.microsoft.com/office/drawing/2014/main" id="{EFC2FEF7-E12D-C6BD-320B-CAA86B79DAB5}"/>
              </a:ext>
            </a:extLst>
          </p:cNvPr>
          <p:cNvSpPr/>
          <p:nvPr/>
        </p:nvSpPr>
        <p:spPr>
          <a:xfrm>
            <a:off x="6527892" y="2943126"/>
            <a:ext cx="5086166" cy="1342012"/>
          </a:xfrm>
          <a:prstGeom prst="roundRect">
            <a:avLst>
              <a:gd name="adj" fmla="val 11426"/>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182880" bIns="72000"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a:ln w="3175">
                  <a:noFill/>
                </a:ln>
                <a:gradFill flip="none">
                  <a:gsLst>
                    <a:gs pos="0">
                      <a:srgbClr val="8DC8E8"/>
                    </a:gs>
                    <a:gs pos="100000">
                      <a:srgbClr val="49C5B1"/>
                    </a:gs>
                  </a:gsLst>
                  <a:path path="circle">
                    <a:fillToRect l="100000" t="100000"/>
                  </a:path>
                  <a:tileRect r="-100000" b="-100000"/>
                </a:gradFill>
                <a:latin typeface="Segoe UI Semibold"/>
                <a:cs typeface="Segoe UI"/>
              </a:rPr>
              <a:t>Conversational Interface:</a:t>
            </a:r>
          </a:p>
          <a:p>
            <a:pPr defTabSz="932472" fontAlgn="base">
              <a:spcBef>
                <a:spcPts val="600"/>
              </a:spcBef>
              <a:spcAft>
                <a:spcPct val="0"/>
              </a:spcAft>
            </a:pPr>
            <a:r>
              <a:rPr lang="en-US" sz="1600">
                <a:solidFill>
                  <a:srgbClr val="170C3F"/>
                </a:solidFill>
                <a:latin typeface="Segoe UI"/>
                <a:cs typeface="Segoe UI"/>
              </a:rPr>
              <a:t>Instructions, Actions, Handlers, </a:t>
            </a:r>
            <a:br>
              <a:rPr lang="en-US" sz="1600">
                <a:solidFill>
                  <a:srgbClr val="170C3F"/>
                </a:solidFill>
                <a:latin typeface="Segoe UI" panose="020B0502040204020203" pitchFamily="34" charset="0"/>
                <a:cs typeface="Segoe UI" panose="020B0502040204020203" pitchFamily="34" charset="0"/>
              </a:rPr>
            </a:br>
            <a:r>
              <a:rPr lang="en-US" sz="1600">
                <a:solidFill>
                  <a:srgbClr val="170C3F"/>
                </a:solidFill>
                <a:latin typeface="Segoe UI"/>
                <a:cs typeface="Segoe UI"/>
              </a:rPr>
              <a:t>Triggers, and Intent Detection</a:t>
            </a:r>
          </a:p>
        </p:txBody>
      </p:sp>
      <p:cxnSp>
        <p:nvCxnSpPr>
          <p:cNvPr id="12" name="Straight Connector 11">
            <a:extLst>
              <a:ext uri="{FF2B5EF4-FFF2-40B4-BE49-F238E27FC236}">
                <a16:creationId xmlns:a16="http://schemas.microsoft.com/office/drawing/2014/main" id="{A494CCC3-EE15-A89C-8953-3B44FAE75F97}"/>
              </a:ext>
            </a:extLst>
          </p:cNvPr>
          <p:cNvCxnSpPr>
            <a:cxnSpLocks/>
          </p:cNvCxnSpPr>
          <p:nvPr/>
        </p:nvCxnSpPr>
        <p:spPr>
          <a:xfrm flipH="1">
            <a:off x="6294003" y="3614131"/>
            <a:ext cx="230853" cy="0"/>
          </a:xfrm>
          <a:prstGeom prst="line">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2357736201"/>
      </p:ext>
    </p:extLst>
  </p:cSld>
  <p:clrMapOvr>
    <a:masterClrMapping/>
  </p:clrMapOvr>
  <p:transition>
    <p:fade/>
  </p:transition>
</p:sld>
</file>

<file path=ppt/theme/theme1.xml><?xml version="1.0" encoding="utf-8"?>
<a:theme xmlns:a="http://schemas.openxmlformats.org/drawingml/2006/main" name="Azure 2023 Template">
  <a:themeElements>
    <a:clrScheme name="Custom 22">
      <a:dk1>
        <a:srgbClr val="333333"/>
      </a:dk1>
      <a:lt1>
        <a:srgbClr val="FFFFFF"/>
      </a:lt1>
      <a:dk2>
        <a:srgbClr val="190449"/>
      </a:dk2>
      <a:lt2>
        <a:srgbClr val="FAFAFA"/>
      </a:lt2>
      <a:accent1>
        <a:srgbClr val="4F2BD3"/>
      </a:accent1>
      <a:accent2>
        <a:srgbClr val="D502A9"/>
      </a:accent2>
      <a:accent3>
        <a:srgbClr val="FA94A1"/>
      </a:accent3>
      <a:accent4>
        <a:srgbClr val="CB4150"/>
      </a:accent4>
      <a:accent5>
        <a:srgbClr val="E672CB"/>
      </a:accent5>
      <a:accent6>
        <a:srgbClr val="0B6BFF"/>
      </a:accent6>
      <a:hlink>
        <a:srgbClr val="502AD4"/>
      </a:hlink>
      <a:folHlink>
        <a:srgbClr val="D502AA"/>
      </a:folHlink>
    </a:clrScheme>
    <a:fontScheme name="Custom 4">
      <a:majorFont>
        <a:latin typeface="Segoe Sans Text Semibold"/>
        <a:ea typeface=""/>
        <a:cs typeface=""/>
      </a:majorFont>
      <a:minorFont>
        <a:latin typeface="Segoe Sans Tex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a:gsLst>
            <a:gs pos="0">
              <a:srgbClr val="E666CC"/>
            </a:gs>
            <a:gs pos="28000">
              <a:srgbClr val="DB64CD"/>
            </a:gs>
            <a:gs pos="77000">
              <a:srgbClr val="BD60D1"/>
            </a:gs>
            <a:gs pos="100000">
              <a:srgbClr val="AE5ED4"/>
            </a:gs>
          </a:gsLst>
          <a:lin ang="0" scaled="1"/>
        </a:gradFill>
        <a:ln w="1162" cap="flat">
          <a:noFill/>
          <a:prstDash val="solid"/>
          <a:miter/>
        </a:ln>
      </a:spPr>
      <a:bodyPr rtlCol="0" anchor="ctr"/>
      <a:lstStyle>
        <a:defPPr algn="l">
          <a:defRPr/>
        </a:defPPr>
      </a:lst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1" id="{662DC8C9-CFC0-405F-82A1-B248626FCAE6}" vid="{49C91371-712F-49B7-AFEB-59DA86371DF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24" ma:contentTypeDescription="Create a new document." ma:contentTypeScope="" ma:versionID="42d65f33bf2ab003497c6cc5b4152f9a">
  <xsd:schema xmlns:xsd="http://www.w3.org/2001/XMLSchema" xmlns:xs="http://www.w3.org/2001/XMLSchema" xmlns:p="http://schemas.microsoft.com/office/2006/metadata/properties" xmlns:ns1="http://schemas.microsoft.com/sharepoint/v3" xmlns:ns2="ed971524-76e7-40a8-a01a-f99956bd178c" xmlns:ns3="b0e4521d-181b-4aee-b4a8-952b2bc14729" xmlns:ns4="230e9df3-be65-4c73-a93b-d1236ebd677e" targetNamespace="http://schemas.microsoft.com/office/2006/metadata/properties" ma:root="true" ma:fieldsID="a6d2c99abd0e0206120103feb4454f95" ns1:_="" ns2:_="" ns3:_="" ns4:_="">
    <xsd:import namespace="http://schemas.microsoft.com/sharepoint/v3"/>
    <xsd:import namespace="ed971524-76e7-40a8-a01a-f99956bd178c"/>
    <xsd:import namespace="b0e4521d-181b-4aee-b4a8-952b2bc14729"/>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DateTaken" minOccurs="0"/>
                <xsd:element ref="ns2:MediaServiceAutoTags" minOccurs="0"/>
                <xsd:element ref="ns2:MediaServiceAutoKeyPoints" minOccurs="0"/>
                <xsd:element ref="ns2:MediaServiceKeyPoints" minOccurs="0"/>
                <xsd:element ref="ns2:MediaServiceLocation"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_Flow_SignoffStatus" minOccurs="0"/>
                <xsd:element ref="ns2:MediaLengthInSeconds" minOccurs="0"/>
                <xsd:element ref="ns2:lcf76f155ced4ddcb4097134ff3c332f" minOccurs="0"/>
                <xsd:element ref="ns4:TaxCatchAll"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MediaServiceAutoTags" ma:internalName="MediaServiceAutoTags"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element name="_Flow_SignoffStatus" ma:index="24" nillable="true" ma:displayName="Sign-off status" ma:internalName="Sign_x002d_off_x0020_status">
      <xsd:simpleType>
        <xsd:restriction base="dms:Text"/>
      </xsd:simpleType>
    </xsd:element>
    <xsd:element name="MediaLengthInSeconds" ma:index="25" nillable="true" ma:displayName="Length (seconds)" ma:internalName="MediaLengthInSeconds" ma:readOnly="true">
      <xsd:simpleType>
        <xsd:restriction base="dms:Unknown"/>
      </xsd:simpleType>
    </xsd:element>
    <xsd:element name="lcf76f155ced4ddcb4097134ff3c332f" ma:index="27"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hidden="true" ma:internalName="LastSharedByUser" ma:readOnly="true">
      <xsd:simpleType>
        <xsd:restriction base="dms:Note"/>
      </xsd:simpleType>
    </xsd:element>
    <xsd:element name="LastSharedByTime" ma:index="13"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8" nillable="true" ma:displayName="Taxonomy Catch All Column" ma:hidden="true" ma:list="{4878c228-8058-4046-9772-52152af8f71f}" ma:internalName="TaxCatchAll" ma:showField="CatchAllData" ma:web="b0e4521d-181b-4aee-b4a8-952b2bc1472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BE60202-E390-4A69-A654-F1C80898ACD5}">
  <ds:schemaRefs>
    <ds:schemaRef ds:uri="http://schemas.microsoft.com/sharepoint/v3/contenttype/forms"/>
  </ds:schemaRefs>
</ds:datastoreItem>
</file>

<file path=customXml/itemProps2.xml><?xml version="1.0" encoding="utf-8"?>
<ds:datastoreItem xmlns:ds="http://schemas.openxmlformats.org/officeDocument/2006/customXml" ds:itemID="{62D3CF7A-86B1-450B-9A61-2957D0C33D19}">
  <ds:schemaRefs>
    <ds:schemaRef ds:uri="230e9df3-be65-4c73-a93b-d1236ebd677e"/>
    <ds:schemaRef ds:uri="b0e4521d-181b-4aee-b4a8-952b2bc14729"/>
    <ds:schemaRef ds:uri="ed971524-76e7-40a8-a01a-f99956bd178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1a19d03a-48bc-4359-8038-5b5f6d5847c3}"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Microsoft-Azure-PowerPoint-Template</Template>
  <TotalTime>0</TotalTime>
  <Words>1952</Words>
  <Application>Microsoft Office PowerPoint</Application>
  <PresentationFormat>Widescreen</PresentationFormat>
  <Paragraphs>242</Paragraphs>
  <Slides>22</Slides>
  <Notes>20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22</vt:i4>
      </vt:variant>
    </vt:vector>
  </HeadingPairs>
  <TitlesOfParts>
    <vt:vector size="36" baseType="lpstr">
      <vt:lpstr>Aptos</vt:lpstr>
      <vt:lpstr>Arial</vt:lpstr>
      <vt:lpstr>Calibri</vt:lpstr>
      <vt:lpstr>Open Sans</vt:lpstr>
      <vt:lpstr>Open Sans ExtraBold</vt:lpstr>
      <vt:lpstr>Segoe Sans Display</vt:lpstr>
      <vt:lpstr>Segoe Sans Display Semibold</vt:lpstr>
      <vt:lpstr>Segoe Sans Text</vt:lpstr>
      <vt:lpstr>Segoe UI</vt:lpstr>
      <vt:lpstr>Segoe UI Light</vt:lpstr>
      <vt:lpstr>Segoe UI Semibold</vt:lpstr>
      <vt:lpstr>Segoe UI Variable Display Semib</vt:lpstr>
      <vt:lpstr>Söhne</vt:lpstr>
      <vt:lpstr>Azure 2023 Template</vt:lpstr>
      <vt:lpstr>Build your own copilot with Teams AI Library and .NET</vt:lpstr>
      <vt:lpstr>Ed Pollack</vt:lpstr>
      <vt:lpstr>Agenda</vt:lpstr>
      <vt:lpstr>Copilot extensions</vt:lpstr>
      <vt:lpstr>Copilot extensions</vt:lpstr>
      <vt:lpstr>Copilot extensions</vt:lpstr>
      <vt:lpstr>Building your copilot</vt:lpstr>
      <vt:lpstr>Building your copilot</vt:lpstr>
      <vt:lpstr>Building your copilot</vt:lpstr>
      <vt:lpstr>Building your copilot</vt:lpstr>
      <vt:lpstr>Building your copilot</vt:lpstr>
      <vt:lpstr>Before</vt:lpstr>
      <vt:lpstr>With the Teams AI Library</vt:lpstr>
      <vt:lpstr>Conversational and contextual</vt:lpstr>
      <vt:lpstr>Get started in 4 simple steps</vt:lpstr>
      <vt:lpstr>Teams Toolkit for Visual Studio</vt:lpstr>
      <vt:lpstr>DEMO</vt:lpstr>
      <vt:lpstr>Powered by AI Kit</vt:lpstr>
      <vt:lpstr>Building your copilot</vt:lpstr>
      <vt:lpstr>aka.ms/TryTeamsToolkit</vt:lpstr>
      <vt:lpstr>PowerPoint Presentation</vt:lpstr>
      <vt:lpstr>.NET Conf: Focus on AI</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revision>3</cp:revision>
  <dcterms:created xsi:type="dcterms:W3CDTF">2024-07-25T02:07:45Z</dcterms:created>
  <dcterms:modified xsi:type="dcterms:W3CDTF">2024-11-20T18:25:02Z</dcterms:modified>
  <cp:category/>
</cp:coreProperties>
</file>

<file path=docProps/thumbnail.jpeg>
</file>